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90"/>
  </p:normalViewPr>
  <p:slideViewPr>
    <p:cSldViewPr snapToGrid="0" snapToObjects="1">
      <p:cViewPr varScale="1">
        <p:scale>
          <a:sx n="133" d="100"/>
          <a:sy n="133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DD76CB8-B780-46F9-A6EE-E3738C6A371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8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BABFD5C-DAF2-4504-AB79-AD3FC2DC499D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But what rules?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Image is public domain (Wikimedia commons)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Image is public domain (Wikimedia commons)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Make sure to point out-coinbase is why miners aren’t all solving the exact same problem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Source: NIST standard (no copyright)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latin typeface="Arial"/>
              </a:rPr>
              <a:t>Source: NIST standard (no copyright)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2208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457200" y="3146040"/>
            <a:ext cx="26496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725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1460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9240" cy="177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9124920" y="-2520"/>
            <a:ext cx="95040" cy="514332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9029520" y="0"/>
            <a:ext cx="95040" cy="5143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56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9124920" y="-2520"/>
            <a:ext cx="95040" cy="514332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2"/>
          <p:cNvSpPr/>
          <p:nvPr/>
        </p:nvSpPr>
        <p:spPr>
          <a:xfrm>
            <a:off x="9029520" y="0"/>
            <a:ext cx="95040" cy="5143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heusser.github.io/2013/02/03/satcoin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828800" y="2400480"/>
            <a:ext cx="5543280" cy="1714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lstStyle/>
          <a:p>
            <a:pPr marL="457200" indent="-418680"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Times New Roman"/>
                <a:ea typeface="Trebuchet MS"/>
              </a:rPr>
              <a:t>Lecture # 6: Bitcoin Mining</a:t>
            </a:r>
            <a:endParaRPr lang="en-US" sz="2000" b="0" strike="noStrike" spc="-1">
              <a:latin typeface="Arial"/>
            </a:endParaRPr>
          </a:p>
          <a:p>
            <a:pPr marL="457200" indent="-418680"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Trebuchet MS"/>
              </a:rPr>
              <a:t>Prof. Dr. Sufian Hameed</a:t>
            </a:r>
            <a:endParaRPr lang="en-US" sz="2000" b="0" strike="noStrike" spc="-1">
              <a:latin typeface="Arial"/>
            </a:endParaRPr>
          </a:p>
          <a:p>
            <a:pPr marL="457200" indent="-418680"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Trebuchet MS"/>
              </a:rPr>
              <a:t>Department of Computer Science</a:t>
            </a:r>
            <a:endParaRPr lang="en-US" sz="2000" b="0" strike="noStrike" spc="-1">
              <a:latin typeface="Arial"/>
            </a:endParaRPr>
          </a:p>
          <a:p>
            <a:pPr marL="457200" indent="-418680"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Trebuchet MS"/>
              </a:rPr>
              <a:t>FAST-NUCES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486080" y="1200240"/>
            <a:ext cx="6171840" cy="110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Times New Roman"/>
                <a:ea typeface="Trebuchet MS"/>
              </a:rPr>
              <a:t>CS-482: Introduction to Blockchain and CryptoCurrency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524160" y="4754880"/>
            <a:ext cx="2971440" cy="342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FAST-NUCES</a:t>
            </a:r>
            <a:endParaRPr lang="en-US" sz="1400" b="0" strike="noStrike" spc="-1">
              <a:latin typeface="Times New Roman"/>
            </a:endParaRPr>
          </a:p>
        </p:txBody>
      </p:sp>
      <p:pic>
        <p:nvPicPr>
          <p:cNvPr id="88" name="Picture 5"/>
          <p:cNvPicPr/>
          <p:nvPr/>
        </p:nvPicPr>
        <p:blipFill>
          <a:blip r:embed="rId3"/>
          <a:stretch/>
        </p:blipFill>
        <p:spPr>
          <a:xfrm>
            <a:off x="190080" y="155520"/>
            <a:ext cx="873000" cy="914040"/>
          </a:xfrm>
          <a:prstGeom prst="rect">
            <a:avLst/>
          </a:prstGeom>
          <a:ln w="9360">
            <a:noFill/>
          </a:ln>
        </p:spPr>
      </p:pic>
      <p:pic>
        <p:nvPicPr>
          <p:cNvPr id="89" name="Picture 8"/>
          <p:cNvPicPr/>
          <p:nvPr/>
        </p:nvPicPr>
        <p:blipFill>
          <a:blip r:embed="rId4"/>
          <a:stretch/>
        </p:blipFill>
        <p:spPr>
          <a:xfrm>
            <a:off x="10440" y="4754880"/>
            <a:ext cx="358920" cy="2854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Time to find a block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386120" y="4776120"/>
            <a:ext cx="36572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bitcoinwisdom.com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71" name="Google Shape;148;p17"/>
          <p:cNvPicPr/>
          <p:nvPr/>
        </p:nvPicPr>
        <p:blipFill>
          <a:blip r:embed="rId2"/>
          <a:stretch/>
        </p:blipFill>
        <p:spPr>
          <a:xfrm>
            <a:off x="291240" y="1063440"/>
            <a:ext cx="8561160" cy="373536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3213720" y="4367880"/>
            <a:ext cx="1295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4"/>
          <p:cNvSpPr/>
          <p:nvPr/>
        </p:nvSpPr>
        <p:spPr>
          <a:xfrm>
            <a:off x="781200" y="1642320"/>
            <a:ext cx="7474680" cy="17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5"/>
          <p:cNvSpPr/>
          <p:nvPr/>
        </p:nvSpPr>
        <p:spPr>
          <a:xfrm>
            <a:off x="6214320" y="1251720"/>
            <a:ext cx="1562040" cy="31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FF0000"/>
                </a:solidFill>
                <a:latin typeface="Trebuchet MS"/>
                <a:ea typeface="Trebuchet MS"/>
              </a:rPr>
              <a:t>10 minutes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3311280" y="4367880"/>
            <a:ext cx="1100520" cy="31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FF0000"/>
                </a:solidFill>
                <a:latin typeface="Trebuchet MS"/>
                <a:ea typeface="Trebuchet MS"/>
              </a:rPr>
              <a:t>2 weeks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685800" y="1690560"/>
            <a:ext cx="7772040" cy="172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hardware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SHA-256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80360" y="1208160"/>
            <a:ext cx="8606520" cy="3481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9144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General purpose hash function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18288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Part of SHA-2 family: SHA-224,SHA-384,SHA-512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Published in 2001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Designed by the NSA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Remains unbroken cryptographically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18288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Weaknesses known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SHA-3 (replacement) under standardization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68;p20"/>
          <p:cNvPicPr/>
          <p:nvPr/>
        </p:nvPicPr>
        <p:blipFill>
          <a:blip r:embed="rId3"/>
          <a:stretch/>
        </p:blipFill>
        <p:spPr>
          <a:xfrm>
            <a:off x="240480" y="1373760"/>
            <a:ext cx="8229240" cy="376956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525240" y="4605480"/>
            <a:ext cx="7633800" cy="342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TextShape 2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SHA-256 in more depth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2386080" y="4140360"/>
            <a:ext cx="1524960" cy="41904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Addition mod 32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6878160" y="723600"/>
            <a:ext cx="1524960" cy="41904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256-bit state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7869600" y="2760120"/>
            <a:ext cx="984600" cy="6631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x80 iterations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7747560" y="3896280"/>
            <a:ext cx="984600" cy="66312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round constants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975240" y="3507480"/>
            <a:ext cx="6291360" cy="587160"/>
          </a:xfrm>
          <a:prstGeom prst="ellipse">
            <a:avLst/>
          </a:prstGeom>
          <a:noFill/>
          <a:ln w="38160">
            <a:solidFill>
              <a:srgbClr val="C27BA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8"/>
          <p:cNvSpPr/>
          <p:nvPr/>
        </p:nvSpPr>
        <p:spPr>
          <a:xfrm>
            <a:off x="792360" y="2416680"/>
            <a:ext cx="6954480" cy="587160"/>
          </a:xfrm>
          <a:prstGeom prst="ellipse">
            <a:avLst/>
          </a:prstGeom>
          <a:noFill/>
          <a:ln w="38160">
            <a:solidFill>
              <a:srgbClr val="9FC5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9"/>
          <p:cNvSpPr/>
          <p:nvPr/>
        </p:nvSpPr>
        <p:spPr>
          <a:xfrm>
            <a:off x="6016320" y="4117680"/>
            <a:ext cx="1410480" cy="587160"/>
          </a:xfrm>
          <a:prstGeom prst="ellipse">
            <a:avLst/>
          </a:prstGeom>
          <a:noFill/>
          <a:ln w="38160">
            <a:solidFill>
              <a:srgbClr val="6AA84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10"/>
          <p:cNvSpPr/>
          <p:nvPr/>
        </p:nvSpPr>
        <p:spPr>
          <a:xfrm>
            <a:off x="677880" y="1478520"/>
            <a:ext cx="7534440" cy="587160"/>
          </a:xfrm>
          <a:prstGeom prst="ellipse">
            <a:avLst/>
          </a:prstGeom>
          <a:noFill/>
          <a:ln w="38160">
            <a:solidFill>
              <a:srgbClr val="FF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11"/>
          <p:cNvSpPr/>
          <p:nvPr/>
        </p:nvSpPr>
        <p:spPr>
          <a:xfrm>
            <a:off x="2081160" y="1921320"/>
            <a:ext cx="1524960" cy="4190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Bitwise tweaks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CPU mining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82160" y="1071720"/>
            <a:ext cx="8504280" cy="206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while (1){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HDR[kNoncePos]++;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IF (SHA256(SHA256(HDR)) &lt; (65535 &lt;&lt; 208)/ DIFFICULTY)</a:t>
            </a:r>
            <a:endParaRPr lang="en-US" sz="1800" b="0" strike="noStrike" spc="-1"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return;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1158480" y="1783800"/>
            <a:ext cx="1951920" cy="42696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1249920" y="2737080"/>
            <a:ext cx="2668680" cy="47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0000"/>
                </a:solidFill>
                <a:latin typeface="Arial"/>
                <a:ea typeface="Arial"/>
              </a:rPr>
              <a:t>two hashes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 rot="10800000">
            <a:off x="2348280" y="2844000"/>
            <a:ext cx="15120" cy="53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6"/>
          <p:cNvSpPr/>
          <p:nvPr/>
        </p:nvSpPr>
        <p:spPr>
          <a:xfrm>
            <a:off x="182160" y="4222800"/>
            <a:ext cx="8350560" cy="70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139,461 years</a:t>
            </a:r>
            <a:r>
              <a:rPr lang="en-US" sz="36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to find a block today!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240120" y="3503520"/>
            <a:ext cx="8663400" cy="7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Throughput on a high-end PC = 10-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20 MHz ≈ 2</a:t>
            </a:r>
            <a:r>
              <a:rPr lang="en-US" sz="3000" b="1" strike="noStrike" spc="-1" baseline="30000">
                <a:solidFill>
                  <a:srgbClr val="000000"/>
                </a:solidFill>
                <a:latin typeface="Trebuchet MS"/>
                <a:ea typeface="Trebuchet MS"/>
              </a:rPr>
              <a:t>24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198" name="Google Shape;191;p21"/>
          <p:cNvPicPr/>
          <p:nvPr/>
        </p:nvPicPr>
        <p:blipFill>
          <a:blip r:embed="rId2"/>
          <a:stretch/>
        </p:blipFill>
        <p:spPr>
          <a:xfrm>
            <a:off x="3606480" y="324360"/>
            <a:ext cx="3348720" cy="3111120"/>
          </a:xfrm>
          <a:prstGeom prst="rect">
            <a:avLst/>
          </a:prstGeom>
          <a:ln>
            <a:noFill/>
          </a:ln>
        </p:spPr>
      </p:pic>
      <p:sp>
        <p:nvSpPr>
          <p:cNvPr id="199" name="CustomShape 8"/>
          <p:cNvSpPr/>
          <p:nvPr/>
        </p:nvSpPr>
        <p:spPr>
          <a:xfrm>
            <a:off x="9650520" y="404280"/>
            <a:ext cx="4779360" cy="798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Using a SAT Solver to mine bitcoin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u="sng" strike="noStrike" spc="-1">
                <a:solidFill>
                  <a:srgbClr val="1155CC"/>
                </a:solidFill>
                <a:uFillTx/>
                <a:latin typeface="Arial"/>
                <a:ea typeface="Arial"/>
                <a:hlinkClick r:id="rId3"/>
              </a:rPr>
              <a:t>https://jheusser.github.io/2013/02/03/satcoin.html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2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GPU mining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174600" y="2084760"/>
            <a:ext cx="8881920" cy="281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9144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GPUs designed for high-performance graphics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18288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high parallelism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8288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high throughput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First used for Bitcoin ca. October 2010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Implemented in OpenCL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18288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Later: hacks for specific cards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Google Shape;199;p22"/>
          <p:cNvPicPr/>
          <p:nvPr/>
        </p:nvPicPr>
        <p:blipFill>
          <a:blip r:embed="rId2"/>
          <a:stretch/>
        </p:blipFill>
        <p:spPr>
          <a:xfrm>
            <a:off x="647280" y="1002960"/>
            <a:ext cx="2570040" cy="1207800"/>
          </a:xfrm>
          <a:prstGeom prst="rect">
            <a:avLst/>
          </a:prstGeom>
          <a:ln>
            <a:noFill/>
          </a:ln>
        </p:spPr>
      </p:pic>
      <p:pic>
        <p:nvPicPr>
          <p:cNvPr id="203" name="Google Shape;200;p22"/>
          <p:cNvPicPr/>
          <p:nvPr/>
        </p:nvPicPr>
        <p:blipFill>
          <a:blip r:embed="rId3"/>
          <a:stretch/>
        </p:blipFill>
        <p:spPr>
          <a:xfrm>
            <a:off x="3461400" y="783720"/>
            <a:ext cx="2002680" cy="1427040"/>
          </a:xfrm>
          <a:prstGeom prst="rect">
            <a:avLst/>
          </a:prstGeom>
          <a:ln>
            <a:noFill/>
          </a:ln>
        </p:spPr>
      </p:pic>
      <p:pic>
        <p:nvPicPr>
          <p:cNvPr id="204" name="Google Shape;201;p22"/>
          <p:cNvPicPr/>
          <p:nvPr/>
        </p:nvPicPr>
        <p:blipFill>
          <a:blip r:embed="rId4"/>
          <a:stretch/>
        </p:blipFill>
        <p:spPr>
          <a:xfrm>
            <a:off x="6130800" y="709560"/>
            <a:ext cx="1833120" cy="1374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GPU mining advantages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594000" y="1360440"/>
            <a:ext cx="8881920" cy="3481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easily available, easy to set up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parallel ALUs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bit-specific instructions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drive many from 1 CPU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overclock!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9347400" y="3041640"/>
            <a:ext cx="3314160" cy="798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NVIDIA gpus are AWFUL at mining. ATI cards are great. Why?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“Goodput”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Observation: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some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errors are okay (may miss a valid block)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Goodput: throughput × success rate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Worth over-clocking by 50% with 30% errors!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9;p25"/>
          <p:cNvPicPr/>
          <p:nvPr/>
        </p:nvPicPr>
        <p:blipFill>
          <a:blip r:embed="rId2"/>
          <a:stretch/>
        </p:blipFill>
        <p:spPr>
          <a:xfrm>
            <a:off x="633960" y="197640"/>
            <a:ext cx="6515640" cy="488664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7335720" y="4025880"/>
            <a:ext cx="1479240" cy="5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Source: LeonardH,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cryptocurrenciestalk.com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GPU mining disadvantages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648000" y="1314720"/>
            <a:ext cx="8606520" cy="3481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poor utilization of hardware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poor cooling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large power draw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few boards to hold multiple GPUs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334800" y="3503520"/>
            <a:ext cx="8663400" cy="7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Throughput on a good card = 20-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200 MHz ≈ 2</a:t>
            </a:r>
            <a:r>
              <a:rPr lang="en-US" sz="3000" b="1" strike="noStrike" spc="-1" baseline="30000">
                <a:solidFill>
                  <a:srgbClr val="000000"/>
                </a:solidFill>
                <a:latin typeface="Trebuchet MS"/>
                <a:ea typeface="Trebuchet MS"/>
              </a:rPr>
              <a:t>27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227880" y="4222800"/>
            <a:ext cx="9026640" cy="70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≈</a:t>
            </a: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173 years</a:t>
            </a:r>
            <a:r>
              <a:rPr lang="en-US" sz="36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to find a block w/100 cards!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9569520" y="1314720"/>
            <a:ext cx="2920320" cy="7876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Instead of time-to-find-block, compare to a lottery. What’s the chance of finding one in day?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Recap: </a:t>
            </a:r>
            <a:r>
              <a:rPr lang="en-US" sz="36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Bitcoin miners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57200" y="1200240"/>
            <a:ext cx="8606520" cy="224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Bitcoin depends on miners to: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Store and broadcast the block chain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Validate new transactions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Vote (by hash power) on consensus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457200" y="3054600"/>
            <a:ext cx="8449200" cy="20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But who are the miners?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FPGA mining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350280" y="2603520"/>
            <a:ext cx="8606520" cy="3481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9144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ield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rogrammable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G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ate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rea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First used for Bitcoin ca. June 2011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Implemented in Verilog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Google Shape;236;p27"/>
          <p:cNvPicPr/>
          <p:nvPr/>
        </p:nvPicPr>
        <p:blipFill>
          <a:blip r:embed="rId2"/>
          <a:stretch/>
        </p:blipFill>
        <p:spPr>
          <a:xfrm>
            <a:off x="1135440" y="1185840"/>
            <a:ext cx="1726560" cy="1294560"/>
          </a:xfrm>
          <a:prstGeom prst="rect">
            <a:avLst/>
          </a:prstGeom>
          <a:ln>
            <a:noFill/>
          </a:ln>
        </p:spPr>
      </p:pic>
      <p:pic>
        <p:nvPicPr>
          <p:cNvPr id="220" name="Google Shape;237;p27"/>
          <p:cNvPicPr/>
          <p:nvPr/>
        </p:nvPicPr>
        <p:blipFill>
          <a:blip r:embed="rId3"/>
          <a:stretch/>
        </p:blipFill>
        <p:spPr>
          <a:xfrm>
            <a:off x="3369960" y="1124640"/>
            <a:ext cx="2127960" cy="1417320"/>
          </a:xfrm>
          <a:prstGeom prst="rect">
            <a:avLst/>
          </a:prstGeom>
          <a:ln>
            <a:noFill/>
          </a:ln>
        </p:spPr>
      </p:pic>
      <p:pic>
        <p:nvPicPr>
          <p:cNvPr id="221" name="Google Shape;238;p27"/>
          <p:cNvPicPr/>
          <p:nvPr/>
        </p:nvPicPr>
        <p:blipFill>
          <a:blip r:embed="rId4"/>
          <a:stretch/>
        </p:blipFill>
        <p:spPr>
          <a:xfrm>
            <a:off x="6249960" y="945720"/>
            <a:ext cx="1647720" cy="177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FPGA mining advantages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594000" y="1360440"/>
            <a:ext cx="8881920" cy="3481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higher performance than GPUs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excellent performance on bitwise operations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better cooling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extensive customisation, optimisation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49;p29"/>
          <p:cNvPicPr/>
          <p:nvPr/>
        </p:nvPicPr>
        <p:blipFill>
          <a:blip r:embed="rId2"/>
          <a:stretch/>
        </p:blipFill>
        <p:spPr>
          <a:xfrm>
            <a:off x="197640" y="158040"/>
            <a:ext cx="8229240" cy="462888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5711400" y="4787280"/>
            <a:ext cx="3248280" cy="85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Bob Buskirk, thinkcomputers.org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FPGA mining disadvantages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594360" y="1063440"/>
            <a:ext cx="8606520" cy="3481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higher power draw than GPUs designed for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frequent malfunctions, errors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poor optimization of 32-bit adds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fewer hobbyists with sufficient expertise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more expensive than GPUs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marginal performance/cost advantage over GPUs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151560" y="3605760"/>
            <a:ext cx="8663400" cy="7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Throughput on a good card = 100-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1000 MHz ≈ 2</a:t>
            </a:r>
            <a:r>
              <a:rPr lang="en-US" sz="3000" b="1" strike="noStrike" spc="-1" baseline="30000">
                <a:solidFill>
                  <a:srgbClr val="000000"/>
                </a:solidFill>
                <a:latin typeface="Trebuchet MS"/>
                <a:ea typeface="Trebuchet MS"/>
              </a:rPr>
              <a:t>30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437760" y="4222800"/>
            <a:ext cx="9026640" cy="70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25 years</a:t>
            </a:r>
            <a:r>
              <a:rPr lang="en-US" sz="36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to find a block w/100 boards!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Bitcoin ASICs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Google Shape;264;p31"/>
          <p:cNvPicPr/>
          <p:nvPr/>
        </p:nvPicPr>
        <p:blipFill>
          <a:blip r:embed="rId2"/>
          <a:stretch/>
        </p:blipFill>
        <p:spPr>
          <a:xfrm>
            <a:off x="7149960" y="107280"/>
            <a:ext cx="1711080" cy="4979520"/>
          </a:xfrm>
          <a:prstGeom prst="rect">
            <a:avLst/>
          </a:prstGeom>
          <a:ln>
            <a:noFill/>
          </a:ln>
        </p:spPr>
      </p:pic>
      <p:pic>
        <p:nvPicPr>
          <p:cNvPr id="232" name="Google Shape;265;p31"/>
          <p:cNvPicPr/>
          <p:nvPr/>
        </p:nvPicPr>
        <p:blipFill>
          <a:blip r:embed="rId3"/>
          <a:stretch/>
        </p:blipFill>
        <p:spPr>
          <a:xfrm>
            <a:off x="393120" y="2471760"/>
            <a:ext cx="6651000" cy="2029320"/>
          </a:xfrm>
          <a:prstGeom prst="rect">
            <a:avLst/>
          </a:prstGeom>
          <a:ln>
            <a:noFill/>
          </a:ln>
        </p:spPr>
      </p:pic>
      <p:pic>
        <p:nvPicPr>
          <p:cNvPr id="233" name="Google Shape;266;p31"/>
          <p:cNvPicPr/>
          <p:nvPr/>
        </p:nvPicPr>
        <p:blipFill>
          <a:blip r:embed="rId4"/>
          <a:stretch/>
        </p:blipFill>
        <p:spPr>
          <a:xfrm>
            <a:off x="299880" y="4501440"/>
            <a:ext cx="6476760" cy="466200"/>
          </a:xfrm>
          <a:prstGeom prst="rect">
            <a:avLst/>
          </a:prstGeom>
          <a:ln>
            <a:noFill/>
          </a:ln>
        </p:spPr>
      </p:pic>
      <p:pic>
        <p:nvPicPr>
          <p:cNvPr id="234" name="Google Shape;267;p31"/>
          <p:cNvPicPr/>
          <p:nvPr/>
        </p:nvPicPr>
        <p:blipFill>
          <a:blip r:embed="rId5"/>
          <a:stretch/>
        </p:blipFill>
        <p:spPr>
          <a:xfrm>
            <a:off x="4035960" y="1063440"/>
            <a:ext cx="2849760" cy="1482480"/>
          </a:xfrm>
          <a:prstGeom prst="rect">
            <a:avLst/>
          </a:prstGeom>
          <a:ln>
            <a:noFill/>
          </a:ln>
        </p:spPr>
      </p:pic>
      <p:pic>
        <p:nvPicPr>
          <p:cNvPr id="235" name="Google Shape;268;p31"/>
          <p:cNvPicPr/>
          <p:nvPr/>
        </p:nvPicPr>
        <p:blipFill>
          <a:blip r:embed="rId6"/>
          <a:stretch/>
        </p:blipFill>
        <p:spPr>
          <a:xfrm>
            <a:off x="1122120" y="1094400"/>
            <a:ext cx="2715480" cy="142020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289080" y="4437720"/>
            <a:ext cx="6550920" cy="5868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Bitcoin ASICs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105840" y="1344960"/>
            <a:ext cx="8953920" cy="3057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special purpose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approaching known limits on feature sizes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less than 10x performance improvement expected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designed to be run constantly for life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require significant expertise, long lead-times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perhaps the fastest chip development ever!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Case study: TerraMiner IV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4097880" y="1490040"/>
            <a:ext cx="8881920" cy="2535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First shipped Jan 2014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2 TH/s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Cost: US$6,000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Google Shape;282;p33"/>
          <p:cNvPicPr/>
          <p:nvPr/>
        </p:nvPicPr>
        <p:blipFill>
          <a:blip r:embed="rId2"/>
          <a:stretch/>
        </p:blipFill>
        <p:spPr>
          <a:xfrm>
            <a:off x="326880" y="1281600"/>
            <a:ext cx="3770640" cy="3016440"/>
          </a:xfrm>
          <a:prstGeom prst="rect">
            <a:avLst/>
          </a:prstGeom>
          <a:ln>
            <a:noFill/>
          </a:ln>
        </p:spPr>
      </p:pic>
      <p:sp>
        <p:nvSpPr>
          <p:cNvPr id="242" name="CustomShape 3"/>
          <p:cNvSpPr/>
          <p:nvPr/>
        </p:nvSpPr>
        <p:spPr>
          <a:xfrm>
            <a:off x="956520" y="4367520"/>
            <a:ext cx="9026640" cy="70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Still, </a:t>
            </a: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14 months </a:t>
            </a:r>
            <a:r>
              <a:rPr lang="en-US" sz="36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to find a block!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Market dynamics (2013/2014)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594000" y="1360440"/>
            <a:ext cx="8881920" cy="243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Most boards obsolete within 3-6 months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Half of profits made in first 6 weeks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Shipping delays are devastating to customers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Most companies require pre-orders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Most individual customers should have lost...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696960" y="4208400"/>
            <a:ext cx="9026640" cy="70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But...</a:t>
            </a:r>
            <a:r>
              <a:rPr lang="en-US" sz="36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rising prices have saved them!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Professional mining centers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Google Shape;296;p35"/>
          <p:cNvPicPr/>
          <p:nvPr/>
        </p:nvPicPr>
        <p:blipFill>
          <a:blip r:embed="rId2"/>
          <a:stretch/>
        </p:blipFill>
        <p:spPr>
          <a:xfrm>
            <a:off x="3161160" y="1148040"/>
            <a:ext cx="5318280" cy="356436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4132800" y="4797000"/>
            <a:ext cx="434664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BitFury mining center, Republic of Georgia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121680" y="1879560"/>
            <a:ext cx="2973600" cy="198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Needs: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cheap power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good network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cool climate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Evolution of mining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Google Shape;304;p36"/>
          <p:cNvPicPr/>
          <p:nvPr/>
        </p:nvPicPr>
        <p:blipFill>
          <a:blip r:embed="rId2"/>
          <a:stretch/>
        </p:blipFill>
        <p:spPr>
          <a:xfrm>
            <a:off x="0" y="3089880"/>
            <a:ext cx="2368080" cy="162504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305;p36"/>
          <p:cNvPicPr/>
          <p:nvPr/>
        </p:nvPicPr>
        <p:blipFill>
          <a:blip r:embed="rId3"/>
          <a:stretch/>
        </p:blipFill>
        <p:spPr>
          <a:xfrm>
            <a:off x="1940400" y="3089880"/>
            <a:ext cx="2138400" cy="162504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306;p36"/>
          <p:cNvPicPr/>
          <p:nvPr/>
        </p:nvPicPr>
        <p:blipFill>
          <a:blip r:embed="rId4"/>
          <a:stretch/>
        </p:blipFill>
        <p:spPr>
          <a:xfrm>
            <a:off x="6140880" y="3089880"/>
            <a:ext cx="2889360" cy="1625040"/>
          </a:xfrm>
          <a:prstGeom prst="rect">
            <a:avLst/>
          </a:prstGeom>
          <a:ln>
            <a:noFill/>
          </a:ln>
        </p:spPr>
      </p:pic>
      <p:pic>
        <p:nvPicPr>
          <p:cNvPr id="254" name="Google Shape;307;p36"/>
          <p:cNvPicPr/>
          <p:nvPr/>
        </p:nvPicPr>
        <p:blipFill>
          <a:blip r:embed="rId5"/>
          <a:stretch/>
        </p:blipFill>
        <p:spPr>
          <a:xfrm>
            <a:off x="3891600" y="1142280"/>
            <a:ext cx="2793960" cy="1571400"/>
          </a:xfrm>
          <a:prstGeom prst="rect">
            <a:avLst/>
          </a:prstGeom>
          <a:ln>
            <a:noFill/>
          </a:ln>
        </p:spPr>
      </p:pic>
      <p:pic>
        <p:nvPicPr>
          <p:cNvPr id="255" name="Google Shape;308;p36"/>
          <p:cNvPicPr/>
          <p:nvPr/>
        </p:nvPicPr>
        <p:blipFill>
          <a:blip r:embed="rId6"/>
          <a:stretch/>
        </p:blipFill>
        <p:spPr>
          <a:xfrm>
            <a:off x="6685560" y="1142280"/>
            <a:ext cx="2344680" cy="1571400"/>
          </a:xfrm>
          <a:prstGeom prst="rect">
            <a:avLst/>
          </a:prstGeom>
          <a:ln>
            <a:noFill/>
          </a:ln>
        </p:spPr>
      </p:pic>
      <p:pic>
        <p:nvPicPr>
          <p:cNvPr id="256" name="Google Shape;309;p36"/>
          <p:cNvPicPr/>
          <p:nvPr/>
        </p:nvPicPr>
        <p:blipFill>
          <a:blip r:embed="rId7"/>
          <a:stretch/>
        </p:blipFill>
        <p:spPr>
          <a:xfrm>
            <a:off x="0" y="1143360"/>
            <a:ext cx="2095200" cy="1569240"/>
          </a:xfrm>
          <a:prstGeom prst="rect">
            <a:avLst/>
          </a:prstGeom>
          <a:ln>
            <a:noFill/>
          </a:ln>
        </p:spPr>
      </p:pic>
      <p:pic>
        <p:nvPicPr>
          <p:cNvPr id="257" name="Google Shape;310;p36"/>
          <p:cNvPicPr/>
          <p:nvPr/>
        </p:nvPicPr>
        <p:blipFill>
          <a:blip r:embed="rId8"/>
          <a:stretch/>
        </p:blipFill>
        <p:spPr>
          <a:xfrm>
            <a:off x="1940400" y="1142280"/>
            <a:ext cx="2095200" cy="1571400"/>
          </a:xfrm>
          <a:prstGeom prst="rect">
            <a:avLst/>
          </a:prstGeom>
          <a:ln>
            <a:noFill/>
          </a:ln>
        </p:spPr>
      </p:pic>
      <p:pic>
        <p:nvPicPr>
          <p:cNvPr id="258" name="Google Shape;311;p36"/>
          <p:cNvPicPr/>
          <p:nvPr/>
        </p:nvPicPr>
        <p:blipFill>
          <a:blip r:embed="rId9"/>
          <a:stretch/>
        </p:blipFill>
        <p:spPr>
          <a:xfrm>
            <a:off x="3855600" y="3089880"/>
            <a:ext cx="2502720" cy="162504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0" y="1778040"/>
            <a:ext cx="8449200" cy="20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      CPU		       GPU				 FPGA					ASIC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1040" y="4715280"/>
            <a:ext cx="889416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  gold pan	   sluice box	     placer mining          pit mining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85800" y="1690560"/>
            <a:ext cx="7772040" cy="172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The task of Bitcoin miners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The future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334800" y="1353240"/>
            <a:ext cx="8881920" cy="243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small miners stay in the game?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Do ASICs violate the original Bitcoin vision?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Would we be better off without ASICs?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1371960" y="3164400"/>
            <a:ext cx="7229520" cy="564120"/>
          </a:xfrm>
          <a:prstGeom prst="wedgeRectCallout">
            <a:avLst>
              <a:gd name="adj1" fmla="val -46312"/>
              <a:gd name="adj2" fmla="val -122980"/>
            </a:avLst>
          </a:prstGeom>
          <a:solidFill>
            <a:srgbClr val="B6D7A8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Stay tuned for our lecture on alt-mining!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528120" y="1710000"/>
            <a:ext cx="8087760" cy="172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Energy consumption &amp; ecology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Thermodynamic limits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2020320" y="3057480"/>
            <a:ext cx="4621320" cy="74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SHA-256 is not reversible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578880" y="1257480"/>
            <a:ext cx="8167320" cy="1517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Landauer’s principle: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Any non-reversible computation must consume a minimum amount of energy.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Specifically, each bit changed requires (</a:t>
            </a: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Arial"/>
              </a:rPr>
              <a:t>kT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ln 2) joules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475640" y="4126680"/>
            <a:ext cx="6192720" cy="74376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Energy consumption is inevitable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Energy aspects of Bitcoin mining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457200" y="1103760"/>
            <a:ext cx="8229240" cy="3986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Embodied energy: 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used to manufacture mining chips &amp; other equipment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should decrease over time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returns to scale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Electricity: 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used to perform computation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should increase over time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returns to scale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Cooling: 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required to protect equipment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costs more with increased scale!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Estimating energy usage: top-down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457200" y="1103760"/>
            <a:ext cx="8229240" cy="215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Each block worth approximately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US$15,000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Approximately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$25/s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generated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Industrial electricity (US):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$0.03/MJ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$0.10/kWh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457200" y="3497760"/>
            <a:ext cx="8167320" cy="1517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Upper bound on electricity consumed: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Arial"/>
                <a:ea typeface="Arial"/>
              </a:rPr>
              <a:t>900 MJ/s = </a:t>
            </a:r>
            <a:r>
              <a:rPr lang="en-US" sz="4800" b="1" strike="noStrike" spc="-1">
                <a:solidFill>
                  <a:srgbClr val="000000"/>
                </a:solidFill>
                <a:latin typeface="Arial"/>
                <a:ea typeface="Arial"/>
              </a:rPr>
              <a:t>900 MW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Estimating energy usage: bottom-up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457200" y="1103760"/>
            <a:ext cx="8229240" cy="180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Best claimed efficiency: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1 GHz/W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Network hash rate: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150,000,000 GHz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(excludes cooling, embodied energy)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457200" y="3497760"/>
            <a:ext cx="8167320" cy="1517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Lower bound on electricity consumed: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000000"/>
                </a:solidFill>
                <a:latin typeface="Arial"/>
                <a:ea typeface="Arial"/>
              </a:rPr>
              <a:t>150 MW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How much is a MW?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4712400" y="1181520"/>
            <a:ext cx="4224600" cy="102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Three Gorges Dam = 10,000 MW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 typical hydro plant ≈ 1,000 MW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79" name="Google Shape;360;p43"/>
          <p:cNvPicPr/>
          <p:nvPr/>
        </p:nvPicPr>
        <p:blipFill>
          <a:blip r:embed="rId2"/>
          <a:stretch/>
        </p:blipFill>
        <p:spPr>
          <a:xfrm>
            <a:off x="67680" y="1148760"/>
            <a:ext cx="4499280" cy="1349640"/>
          </a:xfrm>
          <a:prstGeom prst="rect">
            <a:avLst/>
          </a:prstGeom>
          <a:ln>
            <a:noFill/>
          </a:ln>
        </p:spPr>
      </p:pic>
      <p:pic>
        <p:nvPicPr>
          <p:cNvPr id="280" name="Google Shape;361;p43"/>
          <p:cNvPicPr/>
          <p:nvPr/>
        </p:nvPicPr>
        <p:blipFill>
          <a:blip r:embed="rId3"/>
          <a:stretch/>
        </p:blipFill>
        <p:spPr>
          <a:xfrm>
            <a:off x="4117320" y="2498400"/>
            <a:ext cx="4302360" cy="1488240"/>
          </a:xfrm>
          <a:prstGeom prst="rect">
            <a:avLst/>
          </a:prstGeom>
          <a:ln>
            <a:noFill/>
          </a:ln>
        </p:spPr>
      </p:pic>
      <p:sp>
        <p:nvSpPr>
          <p:cNvPr id="281" name="CustomShape 3"/>
          <p:cNvSpPr/>
          <p:nvPr/>
        </p:nvSpPr>
        <p:spPr>
          <a:xfrm>
            <a:off x="121320" y="2755800"/>
            <a:ext cx="3949920" cy="12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Kashiwazaki-Kariwa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nuclear power plant = 7,000 MW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typical nuclear plant ≈ 4,000 MW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2" name="Google Shape;363;p43"/>
          <p:cNvPicPr/>
          <p:nvPr/>
        </p:nvPicPr>
        <p:blipFill>
          <a:blip r:embed="rId4"/>
          <a:stretch/>
        </p:blipFill>
        <p:spPr>
          <a:xfrm>
            <a:off x="198360" y="3912480"/>
            <a:ext cx="4116960" cy="1230840"/>
          </a:xfrm>
          <a:prstGeom prst="rect">
            <a:avLst/>
          </a:prstGeom>
          <a:ln>
            <a:noFill/>
          </a:ln>
        </p:spPr>
      </p:pic>
      <p:sp>
        <p:nvSpPr>
          <p:cNvPr id="283" name="CustomShape 4"/>
          <p:cNvSpPr/>
          <p:nvPr/>
        </p:nvSpPr>
        <p:spPr>
          <a:xfrm>
            <a:off x="4491000" y="4379400"/>
            <a:ext cx="378252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major coal-fired plant ≈ 2,000 MW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All payment systems require energy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Google Shape;370;p44"/>
          <p:cNvPicPr/>
          <p:nvPr/>
        </p:nvPicPr>
        <p:blipFill>
          <a:blip r:embed="rId2"/>
          <a:stretch/>
        </p:blipFill>
        <p:spPr>
          <a:xfrm>
            <a:off x="336600" y="1768680"/>
            <a:ext cx="3210480" cy="2359800"/>
          </a:xfrm>
          <a:prstGeom prst="rect">
            <a:avLst/>
          </a:prstGeom>
          <a:ln>
            <a:noFill/>
          </a:ln>
        </p:spPr>
      </p:pic>
      <p:pic>
        <p:nvPicPr>
          <p:cNvPr id="286" name="Google Shape;371;p44"/>
          <p:cNvPicPr/>
          <p:nvPr/>
        </p:nvPicPr>
        <p:blipFill>
          <a:blip r:embed="rId3"/>
          <a:stretch/>
        </p:blipFill>
        <p:spPr>
          <a:xfrm>
            <a:off x="5287320" y="1768680"/>
            <a:ext cx="3138480" cy="2359800"/>
          </a:xfrm>
          <a:prstGeom prst="rect">
            <a:avLst/>
          </a:prstGeom>
          <a:ln>
            <a:noFill/>
          </a:ln>
        </p:spPr>
      </p:pic>
      <p:pic>
        <p:nvPicPr>
          <p:cNvPr id="287" name="Google Shape;372;p44"/>
          <p:cNvPicPr/>
          <p:nvPr/>
        </p:nvPicPr>
        <p:blipFill>
          <a:blip r:embed="rId4"/>
          <a:stretch/>
        </p:blipFill>
        <p:spPr>
          <a:xfrm>
            <a:off x="3721320" y="1768680"/>
            <a:ext cx="1353240" cy="235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Data furnaces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457200" y="1103760"/>
            <a:ext cx="822924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Observation: 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in the limit, computing devices produce heat almost as well as electric heaters!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Why not install mining rigs as home heaters?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Challenges: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Ownership/maintenance model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Gas heaters still at least 10x more efficient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What happens in summer?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Open questions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174600" y="1195200"/>
            <a:ext cx="9021960" cy="3986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Will Bitcoin drive out electricity subsidies?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Will Bitcoin require guarding power outlets?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we make a currency with no proof-of-work?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371960" y="3164400"/>
            <a:ext cx="7229520" cy="564120"/>
          </a:xfrm>
          <a:prstGeom prst="wedgeRectCallout">
            <a:avLst>
              <a:gd name="adj1" fmla="val -46312"/>
              <a:gd name="adj2" fmla="val -122980"/>
            </a:avLst>
          </a:prstGeom>
          <a:solidFill>
            <a:srgbClr val="B6D7A8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Stay tuned for our lecture on alt-mining!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So you want to be a miner?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Google Shape;48;p11"/>
          <p:cNvPicPr/>
          <p:nvPr/>
        </p:nvPicPr>
        <p:blipFill>
          <a:blip r:embed="rId3"/>
          <a:stretch/>
        </p:blipFill>
        <p:spPr>
          <a:xfrm>
            <a:off x="1109520" y="1063440"/>
            <a:ext cx="4281840" cy="397872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5513760" y="1958760"/>
            <a:ext cx="3443760" cy="210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Gold miners ascending the Chilkoot pass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Klondike gold rush of 1898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685800" y="1690560"/>
            <a:ext cx="7772040" cy="172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pools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Economics of being a small miner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Google Shape;396;p48"/>
          <p:cNvPicPr/>
          <p:nvPr/>
        </p:nvPicPr>
        <p:blipFill>
          <a:blip r:embed="rId2"/>
          <a:stretch/>
        </p:blipFill>
        <p:spPr>
          <a:xfrm>
            <a:off x="518040" y="1339560"/>
            <a:ext cx="3080520" cy="2464200"/>
          </a:xfrm>
          <a:prstGeom prst="rect">
            <a:avLst/>
          </a:prstGeom>
          <a:ln>
            <a:noFill/>
          </a:ln>
        </p:spPr>
      </p:pic>
      <p:sp>
        <p:nvSpPr>
          <p:cNvPr id="296" name="TextShape 2"/>
          <p:cNvSpPr txBox="1"/>
          <p:nvPr/>
        </p:nvSpPr>
        <p:spPr>
          <a:xfrm>
            <a:off x="3740040" y="1225080"/>
            <a:ext cx="4777920" cy="2991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Cost: ≈US$6,000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Expected time to find a block: ≈14 months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Expected revenue: ≈$1,000/month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594360" y="2760840"/>
            <a:ext cx="3651840" cy="299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TerraMiner IV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uncertainty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 rot="16200000">
            <a:off x="-419400" y="2653920"/>
            <a:ext cx="212256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Probability density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0" name="Google Shape;405;p49"/>
          <p:cNvPicPr/>
          <p:nvPr/>
        </p:nvPicPr>
        <p:blipFill>
          <a:blip r:embed="rId2"/>
          <a:stretch/>
        </p:blipFill>
        <p:spPr>
          <a:xfrm>
            <a:off x="902880" y="1314360"/>
            <a:ext cx="4952520" cy="3047760"/>
          </a:xfrm>
          <a:prstGeom prst="rect">
            <a:avLst/>
          </a:prstGeom>
          <a:ln>
            <a:noFill/>
          </a:ln>
        </p:spPr>
      </p:pic>
      <p:sp>
        <p:nvSpPr>
          <p:cNvPr id="301" name="CustomShape 3"/>
          <p:cNvSpPr/>
          <p:nvPr/>
        </p:nvSpPr>
        <p:spPr>
          <a:xfrm>
            <a:off x="1288800" y="1314360"/>
            <a:ext cx="1006920" cy="6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14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months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1817280" y="2000160"/>
            <a:ext cx="360" cy="2361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7F7F7F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5"/>
          <p:cNvSpPr/>
          <p:nvPr/>
        </p:nvSpPr>
        <p:spPr>
          <a:xfrm>
            <a:off x="1420920" y="4362480"/>
            <a:ext cx="39160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Time to find first block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304" name="Table 6"/>
          <p:cNvGraphicFramePr/>
          <p:nvPr/>
        </p:nvGraphicFramePr>
        <p:xfrm>
          <a:off x="2640600" y="1118520"/>
          <a:ext cx="3495600" cy="2741400"/>
        </p:xfrm>
        <a:graphic>
          <a:graphicData uri="http://schemas.openxmlformats.org/drawingml/2006/table">
            <a:tbl>
              <a:tblPr/>
              <a:tblGrid>
                <a:gridCol w="17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7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# blocks found in one year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probability (Poisson dist.)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0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42.4%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1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36.4%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2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15.6%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3+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</a:rPr>
                        <a:t>5.6%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5" name="Google Shape;410;p49"/>
          <p:cNvPicPr/>
          <p:nvPr/>
        </p:nvPicPr>
        <p:blipFill>
          <a:blip r:embed="rId3"/>
          <a:stretch/>
        </p:blipFill>
        <p:spPr>
          <a:xfrm>
            <a:off x="6420600" y="1872720"/>
            <a:ext cx="2466000" cy="171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Idea: could small miners pool risk?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Google Shape;416;p50"/>
          <p:cNvPicPr/>
          <p:nvPr/>
        </p:nvPicPr>
        <p:blipFill>
          <a:blip r:embed="rId2"/>
          <a:stretch/>
        </p:blipFill>
        <p:spPr>
          <a:xfrm>
            <a:off x="1669320" y="1063440"/>
            <a:ext cx="5193360" cy="40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pools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457200" y="996840"/>
            <a:ext cx="822924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Goal: 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pool participants all attempt to mine a block with the same coinbase recipient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send money to key owned by pool manager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Distribute revenues to members based on how much work they have performed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minus a cut for pool manager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457200" y="4027680"/>
            <a:ext cx="8197560" cy="74376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How do we know how much work members perform? 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shares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0" y="1360800"/>
            <a:ext cx="9029520" cy="39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4AA087F0A52ED2093FA816E53B9B6317F9B8C1227A61F9481AFED67301F2E3FB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D3E51477DCAB108750A5BC9093F6510759CC880BB171A5B77FB4A34ACA27DEDD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00000000008534FF68B98935D090DF5669E3403BD16F1CDFD41CF17D6B474255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BB34ECA3DBB52EFF4B104EBBC0974841EF2F3A59EBBC4474A12F9F595EB81F4B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00000000002F891C1E232F687E41515637F7699EA0F462C2564233FE082BB0AF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0090488133779E7E98177AF1C765CF02D01AB4848DF555533B6C4CFCA201CBA1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460BEFA43B7083E502D36D9D08D64AFB99A100B3B80D4EA4F7B38E18174A0BFB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000000000000000078FB7E1F7E2E4854B8BC71412197EB1448911FA77BAE808A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652F374601D149AC47E01E7776138456181FA4F9D0EEDD8C4FDE3BEF6B1B7ECE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785526402143A291CFD60DA09CC80DD066BC723FD5FD20F9B50D614313529AF3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000000000041EE593434686000AF77F54CDE839A6CE30957B14EDEC10B15C9E5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9C20B06B01A0136F192BD48E0F372A4B9E6BA6ABC36F02FCED22FD9780026A8F</a:t>
            </a:r>
            <a:endParaRPr lang="en-US" sz="1700" b="0" strike="noStrike" spc="-1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114480" y="921960"/>
            <a:ext cx="9029520" cy="78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Idea: 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prove work with “near-valid blocks” (shares)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 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90720" y="3591360"/>
            <a:ext cx="8709120" cy="289440"/>
          </a:xfrm>
          <a:prstGeom prst="rect">
            <a:avLst/>
          </a:prstGeom>
          <a:solidFill>
            <a:srgbClr val="18CC01">
              <a:alpha val="7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5"/>
          <p:cNvSpPr/>
          <p:nvPr/>
        </p:nvSpPr>
        <p:spPr>
          <a:xfrm>
            <a:off x="110520" y="2775240"/>
            <a:ext cx="8709120" cy="289440"/>
          </a:xfrm>
          <a:prstGeom prst="rect">
            <a:avLst/>
          </a:prstGeom>
          <a:solidFill>
            <a:srgbClr val="7CCC78">
              <a:alpha val="5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6"/>
          <p:cNvSpPr/>
          <p:nvPr/>
        </p:nvSpPr>
        <p:spPr>
          <a:xfrm>
            <a:off x="90720" y="4353480"/>
            <a:ext cx="8709120" cy="289440"/>
          </a:xfrm>
          <a:prstGeom prst="rect">
            <a:avLst/>
          </a:prstGeom>
          <a:solidFill>
            <a:srgbClr val="7CCC78">
              <a:alpha val="5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7"/>
          <p:cNvSpPr/>
          <p:nvPr/>
        </p:nvSpPr>
        <p:spPr>
          <a:xfrm>
            <a:off x="90720" y="2264040"/>
            <a:ext cx="8709120" cy="289440"/>
          </a:xfrm>
          <a:prstGeom prst="rect">
            <a:avLst/>
          </a:prstGeom>
          <a:solidFill>
            <a:srgbClr val="7CCC78">
              <a:alpha val="5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pools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Google Shape;440;p53"/>
          <p:cNvPicPr/>
          <p:nvPr/>
        </p:nvPicPr>
        <p:blipFill>
          <a:blip r:embed="rId2"/>
          <a:stretch/>
        </p:blipFill>
        <p:spPr>
          <a:xfrm>
            <a:off x="3400560" y="4001040"/>
            <a:ext cx="3115800" cy="95040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5151960" y="4001040"/>
            <a:ext cx="1808280" cy="950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1" name="Google Shape;442;p53"/>
          <p:cNvPicPr/>
          <p:nvPr/>
        </p:nvPicPr>
        <p:blipFill>
          <a:blip r:embed="rId3"/>
          <a:stretch/>
        </p:blipFill>
        <p:spPr>
          <a:xfrm>
            <a:off x="6597000" y="3923640"/>
            <a:ext cx="1717920" cy="89388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178560" y="3347280"/>
            <a:ext cx="2841840" cy="39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0x00000000000490c6b00...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6248160" y="3002400"/>
            <a:ext cx="2880720" cy="39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0x00000000000000003f89...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178560" y="3002400"/>
            <a:ext cx="2880720" cy="39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0x000000000001e8709ce...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3240000" y="3347280"/>
            <a:ext cx="2841840" cy="39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0x0000000000007313f89...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6" name="CustomShape 7"/>
          <p:cNvSpPr/>
          <p:nvPr/>
        </p:nvSpPr>
        <p:spPr>
          <a:xfrm>
            <a:off x="6248160" y="3347280"/>
            <a:ext cx="2841840" cy="39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0x0000000000045a1611f...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7" name="CustomShape 8"/>
          <p:cNvSpPr/>
          <p:nvPr/>
        </p:nvSpPr>
        <p:spPr>
          <a:xfrm>
            <a:off x="178560" y="2665440"/>
            <a:ext cx="2880720" cy="39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0x00000000000a877902e...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8" name="CustomShape 9"/>
          <p:cNvSpPr/>
          <p:nvPr/>
        </p:nvSpPr>
        <p:spPr>
          <a:xfrm rot="10800000" flipH="1">
            <a:off x="4055760" y="2576880"/>
            <a:ext cx="2241720" cy="137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274E1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10"/>
          <p:cNvSpPr/>
          <p:nvPr/>
        </p:nvSpPr>
        <p:spPr>
          <a:xfrm rot="10800000">
            <a:off x="7884720" y="2935440"/>
            <a:ext cx="1180080" cy="158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274E1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11"/>
          <p:cNvSpPr/>
          <p:nvPr/>
        </p:nvSpPr>
        <p:spPr>
          <a:xfrm rot="10800000" flipH="1">
            <a:off x="5093640" y="3362400"/>
            <a:ext cx="609840" cy="189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274E1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12"/>
          <p:cNvSpPr/>
          <p:nvPr/>
        </p:nvSpPr>
        <p:spPr>
          <a:xfrm>
            <a:off x="4140360" y="685800"/>
            <a:ext cx="3553560" cy="6174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Pool manager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32" name="CustomShape 13"/>
          <p:cNvSpPr/>
          <p:nvPr/>
        </p:nvSpPr>
        <p:spPr>
          <a:xfrm>
            <a:off x="4498560" y="19558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mrkl_root: 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14"/>
          <p:cNvSpPr/>
          <p:nvPr/>
        </p:nvSpPr>
        <p:spPr>
          <a:xfrm>
            <a:off x="7269120" y="1854720"/>
            <a:ext cx="1417320" cy="504360"/>
          </a:xfrm>
          <a:prstGeom prst="rect">
            <a:avLst/>
          </a:prstGeom>
          <a:solidFill>
            <a:srgbClr val="D9D9D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coinbase: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25→pool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4" name="CustomShape 15"/>
          <p:cNvSpPr/>
          <p:nvPr/>
        </p:nvSpPr>
        <p:spPr>
          <a:xfrm>
            <a:off x="4498560" y="16542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prev:	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5" name="CustomShape 16"/>
          <p:cNvSpPr/>
          <p:nvPr/>
        </p:nvSpPr>
        <p:spPr>
          <a:xfrm>
            <a:off x="4498560" y="22302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6" name="CustomShape 17"/>
          <p:cNvSpPr/>
          <p:nvPr/>
        </p:nvSpPr>
        <p:spPr>
          <a:xfrm>
            <a:off x="4498560" y="253224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7" name="CustomShape 18"/>
          <p:cNvSpPr/>
          <p:nvPr/>
        </p:nvSpPr>
        <p:spPr>
          <a:xfrm rot="10800000" flipH="1">
            <a:off x="7269120" y="2172960"/>
            <a:ext cx="1031040" cy="6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19"/>
          <p:cNvSpPr/>
          <p:nvPr/>
        </p:nvSpPr>
        <p:spPr>
          <a:xfrm>
            <a:off x="6761520" y="167040"/>
            <a:ext cx="2183040" cy="80028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Hey folks! Here’s our next block to work on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9" name="CustomShape 20"/>
          <p:cNvSpPr/>
          <p:nvPr/>
        </p:nvSpPr>
        <p:spPr>
          <a:xfrm flipH="1">
            <a:off x="2401200" y="1478880"/>
            <a:ext cx="1815120" cy="1189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274E1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21"/>
          <p:cNvSpPr/>
          <p:nvPr/>
        </p:nvSpPr>
        <p:spPr>
          <a:xfrm>
            <a:off x="2698920" y="2256120"/>
            <a:ext cx="89172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274E13"/>
                </a:solidFill>
                <a:latin typeface="Trebuchet MS"/>
                <a:ea typeface="Trebuchet MS"/>
              </a:rPr>
              <a:t>$$$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41" name="CustomShape 22"/>
          <p:cNvSpPr/>
          <p:nvPr/>
        </p:nvSpPr>
        <p:spPr>
          <a:xfrm flipH="1">
            <a:off x="6598800" y="2446200"/>
            <a:ext cx="909360" cy="4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274E13"/>
                </a:solidFill>
                <a:latin typeface="Trebuchet MS"/>
                <a:ea typeface="Trebuchet MS"/>
              </a:rPr>
              <a:t>$$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42" name="CustomShape 23"/>
          <p:cNvSpPr/>
          <p:nvPr/>
        </p:nvSpPr>
        <p:spPr>
          <a:xfrm flipH="1">
            <a:off x="4818960" y="1364400"/>
            <a:ext cx="556560" cy="204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274E1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24"/>
          <p:cNvSpPr/>
          <p:nvPr/>
        </p:nvSpPr>
        <p:spPr>
          <a:xfrm>
            <a:off x="6347520" y="1416240"/>
            <a:ext cx="1079280" cy="1587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274E1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25"/>
          <p:cNvSpPr/>
          <p:nvPr/>
        </p:nvSpPr>
        <p:spPr>
          <a:xfrm flipH="1">
            <a:off x="4898880" y="2743920"/>
            <a:ext cx="909360" cy="4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274E13"/>
                </a:solidFill>
                <a:latin typeface="Trebuchet MS"/>
                <a:ea typeface="Trebuchet MS"/>
              </a:rPr>
              <a:t>$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345" name="Google Shape;466;p53"/>
          <p:cNvPicPr/>
          <p:nvPr/>
        </p:nvPicPr>
        <p:blipFill>
          <a:blip r:embed="rId4"/>
          <a:stretch/>
        </p:blipFill>
        <p:spPr>
          <a:xfrm>
            <a:off x="632160" y="3738960"/>
            <a:ext cx="1486800" cy="118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11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3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43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46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49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52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8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4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3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6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9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4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0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3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9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pool variations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457200" y="996840"/>
            <a:ext cx="822924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Pay per share: 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flat reward per share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Typically minus a significant fee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What if miners never send in valid blocks?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Proportional: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typically since last block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Lower risk for pool manager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More work to verify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“Luke-jr” approach: 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 management fee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Miners can only get paid out in whole BTC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Pool owner keeps spread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pool protocols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457200" y="996840"/>
            <a:ext cx="822924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API for fetching blocks, submitting shares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Stratum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Getwork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Getblockshare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Proposed for standardization with a BIP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Increasingly important; some hardware support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pool history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457200" y="996840"/>
            <a:ext cx="822924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First pools appear in late-2010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Back in the GPU era!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By 2014: around 90% of mining pool-based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June 2014: GHash.io exceeds 50%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Bitcoins in 6 easy steps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457200" y="1200240"/>
            <a:ext cx="8606520" cy="355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9144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AutoNum type="arabicPeriod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Join the network, listen for transactions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18288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AutoNum type="alphaLcPeriod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Validate all proposed transactions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AutoNum type="arabicPeriod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Listen for new blocks, maintain block chain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18288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AutoNum type="alphaLcPeriod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When a new block is proposed, validate it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AutoNum type="arabicPeriod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Assemble a new valid block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AutoNum type="arabicPeriod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Find the nonce to make your block valid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AutoNum type="arabicPeriod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Hope everybody accepts your new block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indent="-418680">
              <a:lnSpc>
                <a:spcPct val="100000"/>
              </a:lnSpc>
              <a:buClr>
                <a:srgbClr val="000000"/>
              </a:buClr>
              <a:buFont typeface="Trebuchet MS"/>
              <a:buAutoNum type="arabicPeriod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Profit!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 rot="10800000" flipH="1">
            <a:off x="1661760" y="2567160"/>
            <a:ext cx="511920" cy="48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38761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>
            <a:off x="118080" y="2663640"/>
            <a:ext cx="1001520" cy="8571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Useful to Bitcoin network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1" name="CustomShape 5"/>
          <p:cNvSpPr/>
          <p:nvPr/>
        </p:nvSpPr>
        <p:spPr>
          <a:xfrm rot="10800000" flipH="1">
            <a:off x="6633720" y="3092400"/>
            <a:ext cx="5514120" cy="27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38761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1119960" y="3092400"/>
            <a:ext cx="2409840" cy="8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38761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pools (as of August 2014)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Google Shape;490;p57"/>
          <p:cNvPicPr/>
          <p:nvPr/>
        </p:nvPicPr>
        <p:blipFill>
          <a:blip r:embed="rId2"/>
          <a:stretch/>
        </p:blipFill>
        <p:spPr>
          <a:xfrm>
            <a:off x="1762560" y="1031760"/>
            <a:ext cx="4686480" cy="411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Are mining pools a good thing?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457200" y="996840"/>
            <a:ext cx="822924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Pros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Make mining more predictable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Allow small miners to participate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More miners using updated validation software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Cons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Lead to centralization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Discourage miners from running full nodes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we prevent pools?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807480" y="4475880"/>
            <a:ext cx="7229520" cy="564120"/>
          </a:xfrm>
          <a:prstGeom prst="wedgeRectCallout">
            <a:avLst>
              <a:gd name="adj1" fmla="val 1582"/>
              <a:gd name="adj2" fmla="val -98653"/>
            </a:avLst>
          </a:prstGeom>
          <a:solidFill>
            <a:srgbClr val="B6D7A8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Stay tuned for our lecture on alt-mining!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685800" y="1690560"/>
            <a:ext cx="7772040" cy="172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Incentives and Strategies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Game-theoretic analysis of mining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213480" y="890280"/>
            <a:ext cx="8716680" cy="425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Several strategic decisions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Which transactions to include in a block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Default: any above minimum transaction fee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Which block to mine on top of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Default: longest valid chain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How to choose between colliding blocks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Default: first block heard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When to announce new blocks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Default: immediately after finding them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Game-theoretic analysis of mining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213480" y="1317240"/>
            <a:ext cx="8716680" cy="198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Assume you control 0 &lt; α &lt; 1 of mining power 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you profit from a non-default strategy?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213480" y="3763080"/>
            <a:ext cx="8304480" cy="7776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For some α,</a:t>
            </a:r>
            <a:r>
              <a:rPr lang="en-US" sz="24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 YES, </a:t>
            </a: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though analysis is ongoing!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Forking attacks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615600" y="1252440"/>
            <a:ext cx="2841840" cy="47412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3"/>
          <p:cNvSpPr/>
          <p:nvPr/>
        </p:nvSpPr>
        <p:spPr>
          <a:xfrm rot="10800000">
            <a:off x="2036520" y="1874160"/>
            <a:ext cx="360" cy="1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4"/>
          <p:cNvSpPr/>
          <p:nvPr/>
        </p:nvSpPr>
        <p:spPr>
          <a:xfrm>
            <a:off x="615600" y="1874160"/>
            <a:ext cx="2841840" cy="47412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5"/>
          <p:cNvSpPr/>
          <p:nvPr/>
        </p:nvSpPr>
        <p:spPr>
          <a:xfrm rot="10800000">
            <a:off x="2036520" y="2519280"/>
            <a:ext cx="360" cy="17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6"/>
          <p:cNvSpPr/>
          <p:nvPr/>
        </p:nvSpPr>
        <p:spPr>
          <a:xfrm>
            <a:off x="3875040" y="1878120"/>
            <a:ext cx="2841840" cy="474120"/>
          </a:xfrm>
          <a:prstGeom prst="rect">
            <a:avLst/>
          </a:prstGeom>
          <a:solidFill>
            <a:srgbClr val="EA9999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M→M’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9" name="CustomShape 7"/>
          <p:cNvSpPr/>
          <p:nvPr/>
        </p:nvSpPr>
        <p:spPr>
          <a:xfrm rot="10800000">
            <a:off x="2036880" y="3154320"/>
            <a:ext cx="360" cy="1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8"/>
          <p:cNvSpPr/>
          <p:nvPr/>
        </p:nvSpPr>
        <p:spPr>
          <a:xfrm>
            <a:off x="615600" y="3154320"/>
            <a:ext cx="2841840" cy="47412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9"/>
          <p:cNvSpPr/>
          <p:nvPr/>
        </p:nvSpPr>
        <p:spPr>
          <a:xfrm rot="10800000">
            <a:off x="2036880" y="3776040"/>
            <a:ext cx="360" cy="1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10"/>
          <p:cNvSpPr/>
          <p:nvPr/>
        </p:nvSpPr>
        <p:spPr>
          <a:xfrm>
            <a:off x="615600" y="3776040"/>
            <a:ext cx="2841840" cy="47412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11"/>
          <p:cNvSpPr/>
          <p:nvPr/>
        </p:nvSpPr>
        <p:spPr>
          <a:xfrm>
            <a:off x="615600" y="2519280"/>
            <a:ext cx="2841840" cy="47412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M→B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CustomShape 12"/>
          <p:cNvSpPr/>
          <p:nvPr/>
        </p:nvSpPr>
        <p:spPr>
          <a:xfrm rot="10800000">
            <a:off x="5296320" y="2503440"/>
            <a:ext cx="360" cy="1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13"/>
          <p:cNvSpPr/>
          <p:nvPr/>
        </p:nvSpPr>
        <p:spPr>
          <a:xfrm>
            <a:off x="3875040" y="2503440"/>
            <a:ext cx="2841840" cy="474120"/>
          </a:xfrm>
          <a:prstGeom prst="rect">
            <a:avLst/>
          </a:prstGeom>
          <a:solidFill>
            <a:srgbClr val="EA9999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14"/>
          <p:cNvSpPr/>
          <p:nvPr/>
        </p:nvSpPr>
        <p:spPr>
          <a:xfrm rot="10800000">
            <a:off x="5296320" y="3148560"/>
            <a:ext cx="360" cy="17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5"/>
          <p:cNvSpPr/>
          <p:nvPr/>
        </p:nvSpPr>
        <p:spPr>
          <a:xfrm rot="10800000">
            <a:off x="5296320" y="3783240"/>
            <a:ext cx="360" cy="1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6"/>
          <p:cNvSpPr/>
          <p:nvPr/>
        </p:nvSpPr>
        <p:spPr>
          <a:xfrm>
            <a:off x="3875040" y="3783240"/>
            <a:ext cx="2841840" cy="474120"/>
          </a:xfrm>
          <a:prstGeom prst="rect">
            <a:avLst/>
          </a:prstGeom>
          <a:solidFill>
            <a:srgbClr val="EA9999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7"/>
          <p:cNvSpPr/>
          <p:nvPr/>
        </p:nvSpPr>
        <p:spPr>
          <a:xfrm rot="10800000">
            <a:off x="5296320" y="4404960"/>
            <a:ext cx="360" cy="1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8"/>
          <p:cNvSpPr/>
          <p:nvPr/>
        </p:nvSpPr>
        <p:spPr>
          <a:xfrm>
            <a:off x="3875040" y="4404960"/>
            <a:ext cx="2841840" cy="474120"/>
          </a:xfrm>
          <a:prstGeom prst="rect">
            <a:avLst/>
          </a:prstGeom>
          <a:solidFill>
            <a:srgbClr val="EA9999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9"/>
          <p:cNvSpPr/>
          <p:nvPr/>
        </p:nvSpPr>
        <p:spPr>
          <a:xfrm>
            <a:off x="3875040" y="3148560"/>
            <a:ext cx="2841840" cy="474120"/>
          </a:xfrm>
          <a:prstGeom prst="rect">
            <a:avLst/>
          </a:prstGeom>
          <a:solidFill>
            <a:srgbClr val="EA9999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20"/>
          <p:cNvSpPr/>
          <p:nvPr/>
        </p:nvSpPr>
        <p:spPr>
          <a:xfrm rot="10800000">
            <a:off x="5296320" y="1878120"/>
            <a:ext cx="1838160" cy="38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21"/>
          <p:cNvSpPr/>
          <p:nvPr/>
        </p:nvSpPr>
        <p:spPr>
          <a:xfrm>
            <a:off x="3875040" y="1884960"/>
            <a:ext cx="2841840" cy="47412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M→M’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4" name="CustomShape 22"/>
          <p:cNvSpPr/>
          <p:nvPr/>
        </p:nvSpPr>
        <p:spPr>
          <a:xfrm>
            <a:off x="3875040" y="2510280"/>
            <a:ext cx="2841840" cy="47412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23"/>
          <p:cNvSpPr/>
          <p:nvPr/>
        </p:nvSpPr>
        <p:spPr>
          <a:xfrm>
            <a:off x="3875040" y="3790080"/>
            <a:ext cx="2841840" cy="47412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24"/>
          <p:cNvSpPr/>
          <p:nvPr/>
        </p:nvSpPr>
        <p:spPr>
          <a:xfrm>
            <a:off x="3875040" y="3155400"/>
            <a:ext cx="2841840" cy="47412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CustomShape 25"/>
          <p:cNvSpPr/>
          <p:nvPr/>
        </p:nvSpPr>
        <p:spPr>
          <a:xfrm>
            <a:off x="3875040" y="4411800"/>
            <a:ext cx="2841840" cy="47412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" name="CustomShape 26"/>
          <p:cNvSpPr/>
          <p:nvPr/>
        </p:nvSpPr>
        <p:spPr>
          <a:xfrm>
            <a:off x="615600" y="1875240"/>
            <a:ext cx="2841840" cy="474120"/>
          </a:xfrm>
          <a:prstGeom prst="rect">
            <a:avLst/>
          </a:prstGeom>
          <a:solidFill>
            <a:srgbClr val="E06666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CustomShape 27"/>
          <p:cNvSpPr/>
          <p:nvPr/>
        </p:nvSpPr>
        <p:spPr>
          <a:xfrm>
            <a:off x="615600" y="3155040"/>
            <a:ext cx="2841840" cy="474120"/>
          </a:xfrm>
          <a:prstGeom prst="rect">
            <a:avLst/>
          </a:prstGeom>
          <a:solidFill>
            <a:srgbClr val="E06666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28"/>
          <p:cNvSpPr/>
          <p:nvPr/>
        </p:nvSpPr>
        <p:spPr>
          <a:xfrm>
            <a:off x="615600" y="2520000"/>
            <a:ext cx="2841840" cy="474120"/>
          </a:xfrm>
          <a:prstGeom prst="rect">
            <a:avLst/>
          </a:prstGeom>
          <a:solidFill>
            <a:srgbClr val="E06666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M→B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9"/>
          <p:cNvSpPr/>
          <p:nvPr/>
        </p:nvSpPr>
        <p:spPr>
          <a:xfrm>
            <a:off x="615600" y="3776760"/>
            <a:ext cx="2841840" cy="474120"/>
          </a:xfrm>
          <a:prstGeom prst="rect">
            <a:avLst/>
          </a:prstGeom>
          <a:solidFill>
            <a:srgbClr val="E06666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8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3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2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5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8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4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Forking attacks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457200" y="996840"/>
            <a:ext cx="529200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Certainly possible if α &gt;0.5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may be possible with less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avoid block collisions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Attack is detectable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Might be reversed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Might crash exchange rate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Forking attacks via bribery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457200" y="996840"/>
            <a:ext cx="802980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building α &gt; 0.5 is expensive. Why not rent it instead?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Payment techniques: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Out-of-band bribery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Run a mining pool at a loss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Insert large “tips” in the block chain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1574280" y="4144320"/>
            <a:ext cx="5795280" cy="7776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This is an open problem!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Checkpointing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Google Shape;570;p65"/>
          <p:cNvPicPr/>
          <p:nvPr/>
        </p:nvPicPr>
        <p:blipFill>
          <a:blip r:embed="rId2"/>
          <a:stretch/>
        </p:blipFill>
        <p:spPr>
          <a:xfrm>
            <a:off x="253800" y="1798560"/>
            <a:ext cx="8782560" cy="1603080"/>
          </a:xfrm>
          <a:prstGeom prst="rect">
            <a:avLst/>
          </a:prstGeom>
          <a:ln>
            <a:noFill/>
          </a:ln>
        </p:spPr>
      </p:pic>
      <p:sp>
        <p:nvSpPr>
          <p:cNvPr id="399" name="CustomShape 2"/>
          <p:cNvSpPr/>
          <p:nvPr/>
        </p:nvSpPr>
        <p:spPr>
          <a:xfrm>
            <a:off x="286560" y="3688560"/>
            <a:ext cx="8717040" cy="65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Default clients ship with built-in checkpoint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Block-withholding attacks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849960" y="2465280"/>
            <a:ext cx="2841840" cy="30960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" name="CustomShape 3"/>
          <p:cNvSpPr/>
          <p:nvPr/>
        </p:nvSpPr>
        <p:spPr>
          <a:xfrm rot="10800000">
            <a:off x="2270880" y="2901960"/>
            <a:ext cx="360" cy="12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CustomShape 4"/>
          <p:cNvSpPr/>
          <p:nvPr/>
        </p:nvSpPr>
        <p:spPr>
          <a:xfrm>
            <a:off x="849960" y="2901960"/>
            <a:ext cx="2841840" cy="30960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TextShape 5"/>
          <p:cNvSpPr txBox="1"/>
          <p:nvPr/>
        </p:nvSpPr>
        <p:spPr>
          <a:xfrm>
            <a:off x="457200" y="9964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1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Strategy: don’t announce blocks right away. Try to get ahead!</a:t>
            </a:r>
            <a:endParaRPr lang="en-US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CustomShape 6"/>
          <p:cNvSpPr/>
          <p:nvPr/>
        </p:nvSpPr>
        <p:spPr>
          <a:xfrm rot="10800000">
            <a:off x="5064480" y="2594160"/>
            <a:ext cx="1372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CustomShape 7"/>
          <p:cNvSpPr/>
          <p:nvPr/>
        </p:nvSpPr>
        <p:spPr>
          <a:xfrm>
            <a:off x="5064480" y="2439000"/>
            <a:ext cx="2841840" cy="309600"/>
          </a:xfrm>
          <a:prstGeom prst="rect">
            <a:avLst/>
          </a:prstGeom>
          <a:solidFill>
            <a:srgbClr val="D9EAD3"/>
          </a:solidFill>
          <a:ln w="19080">
            <a:solidFill>
              <a:srgbClr val="000000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Secret Block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07" name="CustomShape 8"/>
          <p:cNvSpPr/>
          <p:nvPr/>
        </p:nvSpPr>
        <p:spPr>
          <a:xfrm>
            <a:off x="5064480" y="2928240"/>
            <a:ext cx="2841840" cy="309600"/>
          </a:xfrm>
          <a:prstGeom prst="rect">
            <a:avLst/>
          </a:prstGeom>
          <a:solidFill>
            <a:srgbClr val="D9EAD3"/>
          </a:solidFill>
          <a:ln w="19080">
            <a:solidFill>
              <a:srgbClr val="000000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Secret Block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08" name="CustomShape 9"/>
          <p:cNvSpPr/>
          <p:nvPr/>
        </p:nvSpPr>
        <p:spPr>
          <a:xfrm rot="10800000">
            <a:off x="6377040" y="2901960"/>
            <a:ext cx="360" cy="12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10"/>
          <p:cNvSpPr/>
          <p:nvPr/>
        </p:nvSpPr>
        <p:spPr>
          <a:xfrm>
            <a:off x="5064480" y="2928240"/>
            <a:ext cx="2841840" cy="30960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11"/>
          <p:cNvSpPr/>
          <p:nvPr/>
        </p:nvSpPr>
        <p:spPr>
          <a:xfrm>
            <a:off x="5064480" y="2439000"/>
            <a:ext cx="2841840" cy="30960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12"/>
          <p:cNvSpPr/>
          <p:nvPr/>
        </p:nvSpPr>
        <p:spPr>
          <a:xfrm>
            <a:off x="849960" y="2039040"/>
            <a:ext cx="2841840" cy="30960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13"/>
          <p:cNvSpPr/>
          <p:nvPr/>
        </p:nvSpPr>
        <p:spPr>
          <a:xfrm rot="10800000">
            <a:off x="2270880" y="2475720"/>
            <a:ext cx="360" cy="12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14"/>
          <p:cNvSpPr/>
          <p:nvPr/>
        </p:nvSpPr>
        <p:spPr>
          <a:xfrm>
            <a:off x="858600" y="1607040"/>
            <a:ext cx="2841840" cy="30960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15"/>
          <p:cNvSpPr/>
          <p:nvPr/>
        </p:nvSpPr>
        <p:spPr>
          <a:xfrm rot="10800000">
            <a:off x="2279520" y="2043720"/>
            <a:ext cx="360" cy="12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16"/>
          <p:cNvSpPr/>
          <p:nvPr/>
        </p:nvSpPr>
        <p:spPr>
          <a:xfrm rot="10800000" flipH="1">
            <a:off x="1875240" y="3936600"/>
            <a:ext cx="22320" cy="1044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CustomShape 17"/>
          <p:cNvSpPr/>
          <p:nvPr/>
        </p:nvSpPr>
        <p:spPr>
          <a:xfrm>
            <a:off x="1013400" y="3896280"/>
            <a:ext cx="2043720" cy="5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All other miners are wasting effort here!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17" name="CustomShape 18"/>
          <p:cNvSpPr/>
          <p:nvPr/>
        </p:nvSpPr>
        <p:spPr>
          <a:xfrm>
            <a:off x="849960" y="2891520"/>
            <a:ext cx="2841840" cy="309600"/>
          </a:xfrm>
          <a:prstGeom prst="rect">
            <a:avLst/>
          </a:prstGeom>
          <a:solidFill>
            <a:srgbClr val="EA9999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19"/>
          <p:cNvSpPr/>
          <p:nvPr/>
        </p:nvSpPr>
        <p:spPr>
          <a:xfrm>
            <a:off x="5549040" y="1179000"/>
            <a:ext cx="3460320" cy="789840"/>
          </a:xfrm>
          <a:prstGeom prst="wedgeEllipseCallout">
            <a:avLst>
              <a:gd name="adj1" fmla="val -91209"/>
              <a:gd name="adj2" fmla="val -66420"/>
            </a:avLst>
          </a:prstGeom>
          <a:solidFill>
            <a:srgbClr val="FFFF00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“Selfish mining”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3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6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3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8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Finding a valid block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4896720" y="2775240"/>
            <a:ext cx="1343880" cy="456840"/>
          </a:xfrm>
          <a:prstGeom prst="rect">
            <a:avLst/>
          </a:prstGeom>
          <a:solidFill>
            <a:srgbClr val="D9D9D9"/>
          </a:solidFill>
          <a:ln w="936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H(  )   H(  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4044960" y="3503520"/>
            <a:ext cx="1343880" cy="456840"/>
          </a:xfrm>
          <a:prstGeom prst="rect">
            <a:avLst/>
          </a:prstGeom>
          <a:solidFill>
            <a:srgbClr val="D9D9D9"/>
          </a:solidFill>
          <a:ln w="936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H(  )   H(  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6010200" y="3503520"/>
            <a:ext cx="1343880" cy="456840"/>
          </a:xfrm>
          <a:prstGeom prst="rect">
            <a:avLst/>
          </a:prstGeom>
          <a:solidFill>
            <a:srgbClr val="D9D9D9"/>
          </a:solidFill>
          <a:ln w="936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H(  )   H(  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4676040" y="3011760"/>
            <a:ext cx="646920" cy="491400"/>
          </a:xfrm>
          <a:custGeom>
            <a:avLst/>
            <a:gdLst/>
            <a:ahLst/>
            <a:cxnLst/>
            <a:rect l="l" t="t" r="r" b="b"/>
            <a:pathLst>
              <a:path w="25892" h="19675">
                <a:moveTo>
                  <a:pt x="25892" y="0"/>
                </a:moveTo>
                <a:lnTo>
                  <a:pt x="25534" y="12120"/>
                </a:lnTo>
                <a:lnTo>
                  <a:pt x="0" y="12120"/>
                </a:lnTo>
                <a:lnTo>
                  <a:pt x="0" y="19675"/>
                </a:lnTo>
              </a:path>
            </a:pathLst>
          </a:custGeom>
          <a:noFill/>
          <a:ln w="19080">
            <a:solidFill>
              <a:srgbClr val="99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6"/>
          <p:cNvSpPr/>
          <p:nvPr/>
        </p:nvSpPr>
        <p:spPr>
          <a:xfrm>
            <a:off x="5928120" y="3034440"/>
            <a:ext cx="766080" cy="468720"/>
          </a:xfrm>
          <a:custGeom>
            <a:avLst/>
            <a:gdLst/>
            <a:ahLst/>
            <a:cxnLst/>
            <a:rect l="l" t="t" r="r" b="b"/>
            <a:pathLst>
              <a:path w="30661" h="18760">
                <a:moveTo>
                  <a:pt x="518" y="0"/>
                </a:moveTo>
                <a:lnTo>
                  <a:pt x="0" y="11205"/>
                </a:lnTo>
                <a:lnTo>
                  <a:pt x="30661" y="11205"/>
                </a:lnTo>
                <a:lnTo>
                  <a:pt x="30661" y="18760"/>
                </a:lnTo>
              </a:path>
            </a:pathLst>
          </a:custGeom>
          <a:noFill/>
          <a:ln w="19080">
            <a:solidFill>
              <a:srgbClr val="99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7"/>
          <p:cNvSpPr/>
          <p:nvPr/>
        </p:nvSpPr>
        <p:spPr>
          <a:xfrm flipH="1">
            <a:off x="3697920" y="3744000"/>
            <a:ext cx="754920" cy="73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8"/>
          <p:cNvSpPr/>
          <p:nvPr/>
        </p:nvSpPr>
        <p:spPr>
          <a:xfrm>
            <a:off x="5111280" y="3760560"/>
            <a:ext cx="16560" cy="71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9"/>
          <p:cNvSpPr/>
          <p:nvPr/>
        </p:nvSpPr>
        <p:spPr>
          <a:xfrm>
            <a:off x="2989440" y="4479480"/>
            <a:ext cx="1417320" cy="663480"/>
          </a:xfrm>
          <a:prstGeom prst="rect">
            <a:avLst/>
          </a:prstGeom>
          <a:solidFill>
            <a:srgbClr val="D9D9D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25.0→A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coinbase: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0x0000...00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4600080" y="4479480"/>
            <a:ext cx="1055880" cy="301320"/>
          </a:xfrm>
          <a:prstGeom prst="rect">
            <a:avLst/>
          </a:prstGeom>
          <a:solidFill>
            <a:srgbClr val="D9D9D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transaction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3" name="CustomShape 11"/>
          <p:cNvSpPr/>
          <p:nvPr/>
        </p:nvSpPr>
        <p:spPr>
          <a:xfrm flipH="1">
            <a:off x="6453720" y="3747240"/>
            <a:ext cx="13320" cy="73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2"/>
          <p:cNvSpPr/>
          <p:nvPr/>
        </p:nvSpPr>
        <p:spPr>
          <a:xfrm>
            <a:off x="7089480" y="3773880"/>
            <a:ext cx="792720" cy="705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13"/>
          <p:cNvSpPr/>
          <p:nvPr/>
        </p:nvSpPr>
        <p:spPr>
          <a:xfrm>
            <a:off x="5926320" y="4479480"/>
            <a:ext cx="1055880" cy="301320"/>
          </a:xfrm>
          <a:prstGeom prst="rect">
            <a:avLst/>
          </a:prstGeom>
          <a:solidFill>
            <a:srgbClr val="D9D9D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transaction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6" name="CustomShape 14"/>
          <p:cNvSpPr/>
          <p:nvPr/>
        </p:nvSpPr>
        <p:spPr>
          <a:xfrm>
            <a:off x="7354440" y="4479480"/>
            <a:ext cx="1055880" cy="301320"/>
          </a:xfrm>
          <a:prstGeom prst="rect">
            <a:avLst/>
          </a:prstGeom>
          <a:solidFill>
            <a:srgbClr val="D9D9D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transaction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7" name="CustomShape 15"/>
          <p:cNvSpPr/>
          <p:nvPr/>
        </p:nvSpPr>
        <p:spPr>
          <a:xfrm>
            <a:off x="4569480" y="146376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mrkl_root: 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8" name="CustomShape 16"/>
          <p:cNvSpPr/>
          <p:nvPr/>
        </p:nvSpPr>
        <p:spPr>
          <a:xfrm>
            <a:off x="4569480" y="11620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prev:	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9" name="CustomShape 17"/>
          <p:cNvSpPr/>
          <p:nvPr/>
        </p:nvSpPr>
        <p:spPr>
          <a:xfrm>
            <a:off x="3317400" y="1050840"/>
            <a:ext cx="3002040" cy="683280"/>
          </a:xfrm>
          <a:custGeom>
            <a:avLst/>
            <a:gdLst/>
            <a:ahLst/>
            <a:cxnLst/>
            <a:rect l="l" t="t" r="r" b="b"/>
            <a:pathLst>
              <a:path w="82662" h="55553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60">
            <a:solidFill>
              <a:srgbClr val="99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18"/>
          <p:cNvSpPr/>
          <p:nvPr/>
        </p:nvSpPr>
        <p:spPr>
          <a:xfrm>
            <a:off x="964800" y="15094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mrkl_root: 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1" name="CustomShape 19"/>
          <p:cNvSpPr/>
          <p:nvPr/>
        </p:nvSpPr>
        <p:spPr>
          <a:xfrm>
            <a:off x="964800" y="2101320"/>
            <a:ext cx="2352240" cy="301320"/>
          </a:xfrm>
          <a:prstGeom prst="rect">
            <a:avLst/>
          </a:prstGeom>
          <a:solidFill>
            <a:srgbClr val="93C47D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2" name="CustomShape 20"/>
          <p:cNvSpPr/>
          <p:nvPr/>
        </p:nvSpPr>
        <p:spPr>
          <a:xfrm>
            <a:off x="964800" y="17992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0x7a83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3" name="CustomShape 21"/>
          <p:cNvSpPr/>
          <p:nvPr/>
        </p:nvSpPr>
        <p:spPr>
          <a:xfrm>
            <a:off x="964800" y="120744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prev:		H(  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4" name="CustomShape 22"/>
          <p:cNvSpPr/>
          <p:nvPr/>
        </p:nvSpPr>
        <p:spPr>
          <a:xfrm>
            <a:off x="-287640" y="1096560"/>
            <a:ext cx="3002040" cy="683280"/>
          </a:xfrm>
          <a:custGeom>
            <a:avLst/>
            <a:gdLst/>
            <a:ahLst/>
            <a:cxnLst/>
            <a:rect l="l" t="t" r="r" b="b"/>
            <a:pathLst>
              <a:path w="82662" h="55553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60">
            <a:solidFill>
              <a:srgbClr val="99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23"/>
          <p:cNvSpPr/>
          <p:nvPr/>
        </p:nvSpPr>
        <p:spPr>
          <a:xfrm>
            <a:off x="5567400" y="1593360"/>
            <a:ext cx="2302920" cy="1257840"/>
          </a:xfrm>
          <a:custGeom>
            <a:avLst/>
            <a:gdLst/>
            <a:ahLst/>
            <a:cxnLst/>
            <a:rect l="l" t="t" r="r" b="b"/>
            <a:pathLst>
              <a:path w="92126" h="50334">
                <a:moveTo>
                  <a:pt x="30100" y="1"/>
                </a:moveTo>
                <a:lnTo>
                  <a:pt x="92126" y="0"/>
                </a:lnTo>
                <a:lnTo>
                  <a:pt x="88770" y="36301"/>
                </a:lnTo>
                <a:lnTo>
                  <a:pt x="915" y="35996"/>
                </a:lnTo>
                <a:lnTo>
                  <a:pt x="0" y="50334"/>
                </a:lnTo>
              </a:path>
            </a:pathLst>
          </a:custGeom>
          <a:noFill/>
          <a:ln w="38160">
            <a:solidFill>
              <a:srgbClr val="99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24"/>
          <p:cNvSpPr/>
          <p:nvPr/>
        </p:nvSpPr>
        <p:spPr>
          <a:xfrm>
            <a:off x="4569480" y="205560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7" name="CustomShape 25"/>
          <p:cNvSpPr/>
          <p:nvPr/>
        </p:nvSpPr>
        <p:spPr>
          <a:xfrm>
            <a:off x="4569480" y="205560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0x3485...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8" name="CustomShape 26"/>
          <p:cNvSpPr/>
          <p:nvPr/>
        </p:nvSpPr>
        <p:spPr>
          <a:xfrm>
            <a:off x="4569480" y="204912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0x6a1f...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9" name="CustomShape 27"/>
          <p:cNvSpPr/>
          <p:nvPr/>
        </p:nvSpPr>
        <p:spPr>
          <a:xfrm>
            <a:off x="4569480" y="175392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0" name="CustomShape 28"/>
          <p:cNvSpPr/>
          <p:nvPr/>
        </p:nvSpPr>
        <p:spPr>
          <a:xfrm>
            <a:off x="4569480" y="17470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0x0001...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1" name="CustomShape 29"/>
          <p:cNvSpPr/>
          <p:nvPr/>
        </p:nvSpPr>
        <p:spPr>
          <a:xfrm>
            <a:off x="4569480" y="204912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0xc9c8...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2" name="CustomShape 30"/>
          <p:cNvSpPr/>
          <p:nvPr/>
        </p:nvSpPr>
        <p:spPr>
          <a:xfrm>
            <a:off x="4569480" y="17470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0x0002...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3" name="CustomShape 31"/>
          <p:cNvSpPr/>
          <p:nvPr/>
        </p:nvSpPr>
        <p:spPr>
          <a:xfrm>
            <a:off x="4569480" y="204912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0x300c...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4" name="CustomShape 32"/>
          <p:cNvSpPr/>
          <p:nvPr/>
        </p:nvSpPr>
        <p:spPr>
          <a:xfrm>
            <a:off x="4569480" y="17470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0xffff...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5" name="CustomShape 33"/>
          <p:cNvSpPr/>
          <p:nvPr/>
        </p:nvSpPr>
        <p:spPr>
          <a:xfrm>
            <a:off x="4569480" y="2049120"/>
            <a:ext cx="2352240" cy="301320"/>
          </a:xfrm>
          <a:prstGeom prst="rect">
            <a:avLst/>
          </a:prstGeom>
          <a:solidFill>
            <a:srgbClr val="D9D9D9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6" name="CustomShape 34"/>
          <p:cNvSpPr/>
          <p:nvPr/>
        </p:nvSpPr>
        <p:spPr>
          <a:xfrm>
            <a:off x="4569480" y="17470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7" name="CustomShape 35"/>
          <p:cNvSpPr/>
          <p:nvPr/>
        </p:nvSpPr>
        <p:spPr>
          <a:xfrm>
            <a:off x="2989440" y="4479480"/>
            <a:ext cx="1417320" cy="663480"/>
          </a:xfrm>
          <a:prstGeom prst="rect">
            <a:avLst/>
          </a:prstGeom>
          <a:solidFill>
            <a:srgbClr val="D9D9D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25.0→A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coinbase: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0x0000...01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8" name="CustomShape 36"/>
          <p:cNvSpPr/>
          <p:nvPr/>
        </p:nvSpPr>
        <p:spPr>
          <a:xfrm>
            <a:off x="2876400" y="4345920"/>
            <a:ext cx="1723320" cy="82332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37"/>
          <p:cNvSpPr/>
          <p:nvPr/>
        </p:nvSpPr>
        <p:spPr>
          <a:xfrm>
            <a:off x="3855240" y="3327840"/>
            <a:ext cx="1723320" cy="82332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38"/>
          <p:cNvSpPr/>
          <p:nvPr/>
        </p:nvSpPr>
        <p:spPr>
          <a:xfrm>
            <a:off x="4789080" y="2559600"/>
            <a:ext cx="1723320" cy="82332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39"/>
          <p:cNvSpPr/>
          <p:nvPr/>
        </p:nvSpPr>
        <p:spPr>
          <a:xfrm>
            <a:off x="5874480" y="1405800"/>
            <a:ext cx="873360" cy="41724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40"/>
          <p:cNvSpPr/>
          <p:nvPr/>
        </p:nvSpPr>
        <p:spPr>
          <a:xfrm>
            <a:off x="2371680" y="3609720"/>
            <a:ext cx="766080" cy="7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41"/>
          <p:cNvSpPr/>
          <p:nvPr/>
        </p:nvSpPr>
        <p:spPr>
          <a:xfrm>
            <a:off x="2852280" y="3440880"/>
            <a:ext cx="815760" cy="24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42"/>
          <p:cNvSpPr/>
          <p:nvPr/>
        </p:nvSpPr>
        <p:spPr>
          <a:xfrm rot="10800000" flipH="1">
            <a:off x="4621680" y="3164760"/>
            <a:ext cx="1458720" cy="9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43"/>
          <p:cNvSpPr/>
          <p:nvPr/>
        </p:nvSpPr>
        <p:spPr>
          <a:xfrm rot="10800000" flipH="1">
            <a:off x="6002280" y="2868840"/>
            <a:ext cx="2723040" cy="110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44"/>
          <p:cNvSpPr/>
          <p:nvPr/>
        </p:nvSpPr>
        <p:spPr>
          <a:xfrm>
            <a:off x="1464120" y="2837160"/>
            <a:ext cx="1814760" cy="7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Trebuchet MS"/>
                <a:ea typeface="Trebuchet MS"/>
              </a:rPr>
              <a:t>All changed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7" name="CustomShape 45"/>
          <p:cNvSpPr/>
          <p:nvPr/>
        </p:nvSpPr>
        <p:spPr>
          <a:xfrm>
            <a:off x="4569480" y="204084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0xd0c7...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8" name="CustomShape 46"/>
          <p:cNvSpPr/>
          <p:nvPr/>
        </p:nvSpPr>
        <p:spPr>
          <a:xfrm>
            <a:off x="4569480" y="17470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0x0001...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9" name="CustomShape 47"/>
          <p:cNvSpPr/>
          <p:nvPr/>
        </p:nvSpPr>
        <p:spPr>
          <a:xfrm>
            <a:off x="4569480" y="2049120"/>
            <a:ext cx="2352240" cy="301320"/>
          </a:xfrm>
          <a:prstGeom prst="rect">
            <a:avLst/>
          </a:prstGeom>
          <a:solidFill>
            <a:srgbClr val="E06666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0x0224...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0" name="CustomShape 48"/>
          <p:cNvSpPr/>
          <p:nvPr/>
        </p:nvSpPr>
        <p:spPr>
          <a:xfrm>
            <a:off x="2989440" y="4479480"/>
            <a:ext cx="1417320" cy="663480"/>
          </a:xfrm>
          <a:prstGeom prst="rect">
            <a:avLst/>
          </a:prstGeom>
          <a:solidFill>
            <a:srgbClr val="D9D9D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25.0→A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coinbase: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0x3df5...65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1" name="CustomShape 49"/>
          <p:cNvSpPr/>
          <p:nvPr/>
        </p:nvSpPr>
        <p:spPr>
          <a:xfrm>
            <a:off x="4569480" y="2049120"/>
            <a:ext cx="2352240" cy="301320"/>
          </a:xfrm>
          <a:prstGeom prst="rect">
            <a:avLst/>
          </a:prstGeom>
          <a:solidFill>
            <a:srgbClr val="93C47D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hash:  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0x0000...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2" name="CustomShape 50"/>
          <p:cNvSpPr/>
          <p:nvPr/>
        </p:nvSpPr>
        <p:spPr>
          <a:xfrm>
            <a:off x="4569480" y="1747080"/>
            <a:ext cx="2352240" cy="301320"/>
          </a:xfrm>
          <a:prstGeom prst="rect">
            <a:avLst/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nonce: 	</a:t>
            </a:r>
            <a:r>
              <a:rPr lang="en-US" sz="12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0xf77e...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8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8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8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89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9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9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9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10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10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3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Block-withholding attacks, take 2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849960" y="2465280"/>
            <a:ext cx="2841840" cy="30960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CustomShape 3"/>
          <p:cNvSpPr/>
          <p:nvPr/>
        </p:nvSpPr>
        <p:spPr>
          <a:xfrm rot="10800000">
            <a:off x="2270880" y="2907720"/>
            <a:ext cx="360" cy="13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4"/>
          <p:cNvSpPr/>
          <p:nvPr/>
        </p:nvSpPr>
        <p:spPr>
          <a:xfrm>
            <a:off x="849960" y="2907720"/>
            <a:ext cx="2841840" cy="309600"/>
          </a:xfrm>
          <a:prstGeom prst="rect">
            <a:avLst/>
          </a:prstGeom>
          <a:solidFill>
            <a:srgbClr val="B6D7A8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TextShape 5"/>
          <p:cNvSpPr txBox="1"/>
          <p:nvPr/>
        </p:nvSpPr>
        <p:spPr>
          <a:xfrm>
            <a:off x="457200" y="99648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1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What happens if a block is announced when you’re ahead by 1?</a:t>
            </a:r>
            <a:endParaRPr lang="en-US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CustomShape 6"/>
          <p:cNvSpPr/>
          <p:nvPr/>
        </p:nvSpPr>
        <p:spPr>
          <a:xfrm rot="10800000">
            <a:off x="5064480" y="2594160"/>
            <a:ext cx="1372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7"/>
          <p:cNvSpPr/>
          <p:nvPr/>
        </p:nvSpPr>
        <p:spPr>
          <a:xfrm>
            <a:off x="5064480" y="2439000"/>
            <a:ext cx="2841840" cy="309600"/>
          </a:xfrm>
          <a:prstGeom prst="rect">
            <a:avLst/>
          </a:prstGeom>
          <a:solidFill>
            <a:srgbClr val="D9EAD3"/>
          </a:solidFill>
          <a:ln w="19080">
            <a:solidFill>
              <a:srgbClr val="000000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Secret Block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26" name="CustomShape 8"/>
          <p:cNvSpPr/>
          <p:nvPr/>
        </p:nvSpPr>
        <p:spPr>
          <a:xfrm>
            <a:off x="849960" y="2039040"/>
            <a:ext cx="2841840" cy="30960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9"/>
          <p:cNvSpPr/>
          <p:nvPr/>
        </p:nvSpPr>
        <p:spPr>
          <a:xfrm rot="10800000">
            <a:off x="2270880" y="2475720"/>
            <a:ext cx="360" cy="12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10"/>
          <p:cNvSpPr/>
          <p:nvPr/>
        </p:nvSpPr>
        <p:spPr>
          <a:xfrm>
            <a:off x="858600" y="1607040"/>
            <a:ext cx="2841840" cy="309600"/>
          </a:xfrm>
          <a:prstGeom prst="rect">
            <a:avLst/>
          </a:prstGeom>
          <a:solidFill>
            <a:srgbClr val="6AA84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11"/>
          <p:cNvSpPr/>
          <p:nvPr/>
        </p:nvSpPr>
        <p:spPr>
          <a:xfrm rot="10800000">
            <a:off x="2279520" y="2043720"/>
            <a:ext cx="360" cy="12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12"/>
          <p:cNvSpPr/>
          <p:nvPr/>
        </p:nvSpPr>
        <p:spPr>
          <a:xfrm>
            <a:off x="5064480" y="2439000"/>
            <a:ext cx="2841840" cy="309600"/>
          </a:xfrm>
          <a:prstGeom prst="rect">
            <a:avLst/>
          </a:prstGeom>
          <a:solidFill>
            <a:srgbClr val="D9EAD3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1" name="Google Shape;611;p67"/>
          <p:cNvPicPr/>
          <p:nvPr/>
        </p:nvPicPr>
        <p:blipFill>
          <a:blip r:embed="rId2"/>
          <a:stretch/>
        </p:blipFill>
        <p:spPr>
          <a:xfrm>
            <a:off x="1716120" y="3469320"/>
            <a:ext cx="1449360" cy="1527840"/>
          </a:xfrm>
          <a:prstGeom prst="rect">
            <a:avLst/>
          </a:prstGeom>
          <a:ln>
            <a:noFill/>
          </a:ln>
        </p:spPr>
      </p:pic>
      <p:sp>
        <p:nvSpPr>
          <p:cNvPr id="432" name="TextShape 13"/>
          <p:cNvSpPr txBox="1"/>
          <p:nvPr/>
        </p:nvSpPr>
        <p:spPr>
          <a:xfrm>
            <a:off x="3469320" y="3703680"/>
            <a:ext cx="43081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The race is on!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Block-withholding attacks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457200" y="981720"/>
            <a:ext cx="767916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Improved strategy for any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α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if you can win every race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Ideal network position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Bribery?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With a 50% chance of winning races, improved strategy for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α &gt; 0.25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Not yet observed in practice!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982800" y="4258800"/>
            <a:ext cx="6855840" cy="7776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Surprising departure from previous assumptions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Punitive forking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457200" y="981720"/>
            <a:ext cx="767916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Suppose you want to blacklist transactions from address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Freeze an individual’s money forever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Extreme strategy: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announce that you will refuse to mine on any chain with a transaction from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914400" y="4258800"/>
            <a:ext cx="7122960" cy="7776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With α &lt; 0.5, you’ll soon fall behind the network  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Feather-forking strategy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457200" y="981720"/>
            <a:ext cx="812124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To blacklist transactions from X, 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announce that you will refuse to mine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directly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on any block with a transaction from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but you’ll concede after </a:t>
            </a:r>
            <a:r>
              <a:rPr lang="en-US" sz="24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n</a:t>
            </a: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confirming blocks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Chance of pruning an offending block is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α</a:t>
            </a:r>
            <a:r>
              <a:rPr lang="en-US" sz="3000" b="1" strike="noStrike" spc="-1" baseline="30000">
                <a:solidFill>
                  <a:srgbClr val="000000"/>
                </a:solidFill>
                <a:latin typeface="Trebuchet MS"/>
                <a:ea typeface="Trebuchet MS"/>
              </a:rPr>
              <a:t>2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Response to feather forking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457200" y="981720"/>
            <a:ext cx="767916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For other miners, 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including a transaction from </a:t>
            </a:r>
            <a:r>
              <a:rPr lang="en-US" sz="3000" b="0" i="1" strike="noStrike" spc="-1">
                <a:solidFill>
                  <a:srgbClr val="000000"/>
                </a:solidFill>
                <a:latin typeface="Trebuchet MS"/>
                <a:ea typeface="Trebuchet MS"/>
              </a:rPr>
              <a:t>X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induces an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α</a:t>
            </a:r>
            <a:r>
              <a:rPr lang="en-US" sz="3000" b="1" strike="noStrike" spc="-1" baseline="30000">
                <a:solidFill>
                  <a:srgbClr val="000000"/>
                </a:solidFill>
                <a:latin typeface="Trebuchet MS"/>
                <a:ea typeface="Trebuchet MS"/>
              </a:rPr>
              <a:t>2</a:t>
            </a: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chance of losing a block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Might be safer to join in on the blacklist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Can enforce a blacklist with </a:t>
            </a:r>
            <a:r>
              <a:rPr lang="en-US" sz="30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α &lt; 0.5!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CustomShape 3"/>
          <p:cNvSpPr/>
          <p:nvPr/>
        </p:nvSpPr>
        <p:spPr>
          <a:xfrm>
            <a:off x="647280" y="3641040"/>
            <a:ext cx="7969320" cy="7776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Success depends on convincing other miners you’ll fork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Feather-forking: what is it good for?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457200" y="981720"/>
            <a:ext cx="767916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Freezing individual bitcoin owners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ransom/extortion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Trebuchet MS"/>
              <a:buChar char="○"/>
            </a:pPr>
            <a:r>
              <a:rPr lang="en-US" sz="2400" b="0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law enforcement?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 dirty="0">
                <a:solidFill>
                  <a:srgbClr val="000000"/>
                </a:solidFill>
                <a:latin typeface="Trebuchet MS"/>
                <a:ea typeface="Trebuchet MS"/>
              </a:rPr>
              <a:t>Enforcing a minimum transaction fee...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A second look at transaction fees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190080" y="1936440"/>
            <a:ext cx="835056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priority = sum(input_value * input_age)/size_in_bytes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266040" y="1196640"/>
            <a:ext cx="51321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Default policy: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266040" y="3187080"/>
            <a:ext cx="8953920" cy="91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priority &gt; 0.576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0" name="CustomShape 5"/>
          <p:cNvSpPr/>
          <p:nvPr/>
        </p:nvSpPr>
        <p:spPr>
          <a:xfrm>
            <a:off x="266040" y="2576880"/>
            <a:ext cx="51321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Accept without fees if: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51" name="CustomShape 6"/>
          <p:cNvSpPr/>
          <p:nvPr/>
        </p:nvSpPr>
        <p:spPr>
          <a:xfrm>
            <a:off x="5817960" y="3049920"/>
            <a:ext cx="2211120" cy="1807200"/>
          </a:xfrm>
          <a:prstGeom prst="smileyFace">
            <a:avLst>
              <a:gd name="adj" fmla="val 333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7"/>
          <p:cNvSpPr/>
          <p:nvPr/>
        </p:nvSpPr>
        <p:spPr>
          <a:xfrm>
            <a:off x="4628520" y="2477880"/>
            <a:ext cx="1136160" cy="800280"/>
          </a:xfrm>
          <a:prstGeom prst="cloudCallout">
            <a:avLst>
              <a:gd name="adj1" fmla="val 56034"/>
              <a:gd name="adj2" fmla="val 89060"/>
            </a:avLst>
          </a:prstGeom>
          <a:solidFill>
            <a:srgbClr val="FFFFFF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250560" y="18324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Transaction fees will matter more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Google Shape;662;p74"/>
          <p:cNvPicPr/>
          <p:nvPr/>
        </p:nvPicPr>
        <p:blipFill>
          <a:blip r:embed="rId2"/>
          <a:stretch/>
        </p:blipFill>
        <p:spPr>
          <a:xfrm>
            <a:off x="807480" y="1590840"/>
            <a:ext cx="5308560" cy="3484440"/>
          </a:xfrm>
          <a:prstGeom prst="rect">
            <a:avLst/>
          </a:prstGeom>
          <a:ln>
            <a:noFill/>
          </a:ln>
        </p:spPr>
      </p:pic>
      <p:sp>
        <p:nvSpPr>
          <p:cNvPr id="455" name="CustomShape 2"/>
          <p:cNvSpPr/>
          <p:nvPr/>
        </p:nvSpPr>
        <p:spPr>
          <a:xfrm>
            <a:off x="5978160" y="4487040"/>
            <a:ext cx="36572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Courtesy: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Brian Warner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334800" y="1059480"/>
            <a:ext cx="8229240" cy="5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Currently, block rewards are &gt; 99% of miner revenue. But: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7" name="CustomShape 4"/>
          <p:cNvSpPr/>
          <p:nvPr/>
        </p:nvSpPr>
        <p:spPr>
          <a:xfrm>
            <a:off x="5940000" y="2370960"/>
            <a:ext cx="2463120" cy="125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Eventually, transaction fees will dominate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457200" y="205920"/>
            <a:ext cx="853308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Will miners cooperate to enforce fees?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9" name="Google Shape;671;p75"/>
          <p:cNvPicPr/>
          <p:nvPr/>
        </p:nvPicPr>
        <p:blipFill>
          <a:blip r:embed="rId2"/>
          <a:stretch/>
        </p:blipFill>
        <p:spPr>
          <a:xfrm>
            <a:off x="1762560" y="1031760"/>
            <a:ext cx="4686480" cy="411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457200" y="205920"/>
            <a:ext cx="853308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Bribery attacks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Start a new mining pool paying 25+ε</a:t>
            </a:r>
            <a:endParaRPr lang="en-US" sz="3000" b="0" strike="noStrike" spc="-1"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Guarantee payment instead of dividing up wins</a:t>
            </a:r>
            <a:endParaRPr lang="en-US" sz="2400" b="0" strike="noStrike" spc="-1"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Mutual trust issues</a:t>
            </a:r>
            <a:endParaRPr lang="en-US" sz="24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Pay miners directly</a:t>
            </a:r>
            <a:endParaRPr lang="en-US" sz="3000" b="0" strike="noStrike" spc="-1"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Potentially cheaper</a:t>
            </a:r>
            <a:endParaRPr lang="en-US" sz="2400" b="0" strike="noStrike" spc="-1"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Trust/information issues</a:t>
            </a:r>
            <a:endParaRPr lang="en-US" sz="2400" b="0" strike="noStrike" spc="-1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Arial"/>
              </a:rPr>
              <a:t>Kickbacks</a:t>
            </a:r>
            <a:endParaRPr lang="en-US" sz="3000" b="0" strike="noStrike" spc="-1"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Solve some trust issues</a:t>
            </a:r>
            <a:endParaRPr lang="en-US" sz="2400" b="0" strike="noStrike" spc="-1">
              <a:latin typeface="Arial"/>
            </a:endParaRPr>
          </a:p>
          <a:p>
            <a:pPr marL="914400" lvl="1" indent="-380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Complicated technically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198360"/>
            <a:ext cx="86065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difficulty “target” (2014-08-07)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0120" y="1022040"/>
            <a:ext cx="9036720" cy="299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00000000000000003AAEA2000000000000000000000000000000000000000000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 rot="5400000">
            <a:off x="4271760" y="-2062440"/>
            <a:ext cx="266760" cy="8480520"/>
          </a:xfrm>
          <a:prstGeom prst="leftBrace">
            <a:avLst>
              <a:gd name="adj1" fmla="val 8333"/>
              <a:gd name="adj2" fmla="val 50000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4"/>
          <p:cNvSpPr/>
          <p:nvPr/>
        </p:nvSpPr>
        <p:spPr>
          <a:xfrm rot="16200000">
            <a:off x="1100520" y="1803960"/>
            <a:ext cx="266760" cy="20592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5"/>
          <p:cNvSpPr/>
          <p:nvPr/>
        </p:nvSpPr>
        <p:spPr>
          <a:xfrm>
            <a:off x="3207600" y="1526400"/>
            <a:ext cx="239436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256 bit hash output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164520" y="3000240"/>
            <a:ext cx="307548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64+ leading zeroes required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1096920" y="3404160"/>
            <a:ext cx="7542720" cy="7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Current difficulty = </a:t>
            </a: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2</a:t>
            </a:r>
            <a:r>
              <a:rPr lang="en-US" sz="3600" b="1" strike="noStrike" spc="-1" baseline="30000">
                <a:solidFill>
                  <a:srgbClr val="000000"/>
                </a:solidFill>
                <a:latin typeface="Trebuchet MS"/>
                <a:ea typeface="Trebuchet MS"/>
              </a:rPr>
              <a:t>66.2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929880" y="3640680"/>
            <a:ext cx="6862320" cy="186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=84,758,978,290,086,040,000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457200" y="205920"/>
            <a:ext cx="853308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Summary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457200" y="981720"/>
            <a:ext cx="8212680" cy="368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418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Miners are free to implement any strategy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Very little non-default behavior in the wild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lang="en-US" sz="30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No complete game-theoretic model exists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CustomShape 3"/>
          <p:cNvSpPr/>
          <p:nvPr/>
        </p:nvSpPr>
        <p:spPr>
          <a:xfrm>
            <a:off x="587160" y="2954880"/>
            <a:ext cx="7969320" cy="7776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8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Things might be about to get interesting...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685800" y="1690560"/>
            <a:ext cx="7772040" cy="172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666666"/>
                </a:solidFill>
                <a:latin typeface="Trebuchet MS"/>
                <a:ea typeface="Trebuchet MS"/>
              </a:rPr>
              <a:t>In the next lecture...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838440" y="1738800"/>
            <a:ext cx="6733080" cy="1364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How much anonymity does Bitcoin provide?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457200" y="198360"/>
            <a:ext cx="86065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Setting the mining difficulty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5600" y="1970280"/>
            <a:ext cx="9068400" cy="355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0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next_difficulty= previous_difficulty *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828800" indent="457200">
              <a:lnSpc>
                <a:spcPct val="100000"/>
              </a:lnSpc>
              <a:spcBef>
                <a:spcPts val="601"/>
              </a:spcBef>
            </a:pPr>
            <a:r>
              <a:rPr lang="en-US" sz="20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(2 weeks)/(time to mine last 2016 blocks)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3145680" y="3655080"/>
            <a:ext cx="5242320" cy="446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Expected number of blocks in 2 weeks at 10 minutes/block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 rot="10800000" flipH="1">
            <a:off x="7579800" y="3507480"/>
            <a:ext cx="930240" cy="57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38761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TextShape 5"/>
          <p:cNvSpPr txBox="1"/>
          <p:nvPr/>
        </p:nvSpPr>
        <p:spPr>
          <a:xfrm>
            <a:off x="207360" y="1177200"/>
            <a:ext cx="8969040" cy="658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Every two weeks, compute:</a:t>
            </a:r>
            <a:r>
              <a:rPr lang="en-US" sz="2400" b="0" strike="noStrike" spc="-1">
                <a:solidFill>
                  <a:srgbClr val="000000"/>
                </a:solidFill>
                <a:latin typeface="Trebuchet MS"/>
                <a:ea typeface="Trebuchet MS"/>
              </a:rPr>
              <a:t>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rebuchet MS"/>
                <a:ea typeface="Trebuchet MS"/>
              </a:rPr>
              <a:t>Mining difficulty over time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7386120" y="4776120"/>
            <a:ext cx="365724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bitcoinwisdom.com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8" name="Google Shape;141;p16"/>
          <p:cNvPicPr/>
          <p:nvPr/>
        </p:nvPicPr>
        <p:blipFill>
          <a:blip r:embed="rId2"/>
          <a:stretch/>
        </p:blipFill>
        <p:spPr>
          <a:xfrm>
            <a:off x="0" y="996840"/>
            <a:ext cx="9001080" cy="356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3701</TotalTime>
  <Words>2177</Words>
  <Application>Microsoft Macintosh PowerPoint</Application>
  <PresentationFormat>On-screen Show (16:9)</PresentationFormat>
  <Paragraphs>449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Courier New</vt:lpstr>
      <vt:lpstr>Symbol</vt:lpstr>
      <vt:lpstr>Times New Roman</vt:lpstr>
      <vt:lpstr>Trebuchet MS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CS-482: Introduction to Blockchain and CryptoCurrency</dc:title>
  <dc:subject/>
  <dc:creator/>
  <dc:description/>
  <cp:lastModifiedBy>Muhammad Uzair Khan</cp:lastModifiedBy>
  <cp:revision>7</cp:revision>
  <dcterms:modified xsi:type="dcterms:W3CDTF">2019-05-27T11:40:42Z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72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72</vt:i4>
  </property>
</Properties>
</file>